
<file path=[Content_Types].xml><?xml version="1.0" encoding="utf-8"?>
<Types xmlns="http://schemas.openxmlformats.org/package/2006/content-types">
  <Default Extension="tmp" ContentType="image/png"/>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0"/>
  </p:notesMasterIdLst>
  <p:sldIdLst>
    <p:sldId id="308" r:id="rId2"/>
    <p:sldId id="368" r:id="rId3"/>
    <p:sldId id="370" r:id="rId4"/>
    <p:sldId id="369" r:id="rId5"/>
    <p:sldId id="371" r:id="rId6"/>
    <p:sldId id="389" r:id="rId7"/>
    <p:sldId id="393" r:id="rId8"/>
    <p:sldId id="373" r:id="rId9"/>
    <p:sldId id="372" r:id="rId10"/>
    <p:sldId id="394" r:id="rId11"/>
    <p:sldId id="374" r:id="rId12"/>
    <p:sldId id="395" r:id="rId13"/>
    <p:sldId id="396" r:id="rId14"/>
    <p:sldId id="375" r:id="rId15"/>
    <p:sldId id="397" r:id="rId16"/>
    <p:sldId id="376" r:id="rId17"/>
    <p:sldId id="377" r:id="rId18"/>
    <p:sldId id="378" r:id="rId19"/>
    <p:sldId id="379" r:id="rId20"/>
    <p:sldId id="380" r:id="rId21"/>
    <p:sldId id="381" r:id="rId22"/>
    <p:sldId id="382" r:id="rId23"/>
    <p:sldId id="383" r:id="rId24"/>
    <p:sldId id="384" r:id="rId25"/>
    <p:sldId id="385" r:id="rId26"/>
    <p:sldId id="386" r:id="rId27"/>
    <p:sldId id="387" r:id="rId28"/>
    <p:sldId id="388" r:id="rId29"/>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33C3"/>
    <a:srgbClr val="F739A6"/>
    <a:srgbClr val="E848E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291" autoAdjust="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B0B8F5-037F-43A1-8DF9-031B79ACCC7E}" type="datetimeFigureOut">
              <a:rPr lang="es-ES" smtClean="0"/>
              <a:t>14/09/2020</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AD0169-C380-4C37-AE8D-53B9E2E479AF}" type="slidenum">
              <a:rPr lang="es-ES" smtClean="0"/>
              <a:t>‹N›</a:t>
            </a:fld>
            <a:endParaRPr lang="es-ES"/>
          </a:p>
        </p:txBody>
      </p:sp>
    </p:spTree>
    <p:extLst>
      <p:ext uri="{BB962C8B-B14F-4D97-AF65-F5344CB8AC3E}">
        <p14:creationId xmlns:p14="http://schemas.microsoft.com/office/powerpoint/2010/main" val="11989052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85374F7-76D5-4739-B8BE-3F1618AF2634}" type="datetime1">
              <a:rPr kumimoji="0" lang="es-E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14/09/2020</a:t>
            </a:fld>
            <a:endParaRPr kumimoji="0" lang="es-E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1127EC-E813-480E-9766-8489B499E0C8}" type="slidenum">
              <a:rPr kumimoji="0" lang="es-E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es-E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96022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4CF99FD-FE2B-4D80-A97D-A87525C69473}" type="datetime1">
              <a:rPr kumimoji="0" lang="es-E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14/09/2020</a:t>
            </a:fld>
            <a:endParaRPr kumimoji="0" lang="es-E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1127EC-E813-480E-9766-8489B499E0C8}" type="slidenum">
              <a:rPr kumimoji="0" lang="es-E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es-E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9640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93285B6-0E5F-4B04-AAD1-452ADEB463AF}" type="datetime1">
              <a:rPr kumimoji="0" lang="es-E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14/09/2020</a:t>
            </a:fld>
            <a:endParaRPr kumimoji="0" lang="es-E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1127EC-E813-480E-9766-8489B499E0C8}" type="slidenum">
              <a:rPr kumimoji="0" lang="es-E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es-E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8169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650CDE-BA83-40C8-935F-7F85EA88F51D}" type="datetime1">
              <a:rPr kumimoji="0" lang="es-E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14/09/2020</a:t>
            </a:fld>
            <a:endParaRPr kumimoji="0" lang="es-E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1127EC-E813-480E-9766-8489B499E0C8}" type="slidenum">
              <a:rPr kumimoji="0" lang="es-E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es-E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5871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6916A15-0F73-4332-BBC4-9C5F6AA3C94F}" type="datetime1">
              <a:rPr kumimoji="0" lang="es-E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14/09/2020</a:t>
            </a:fld>
            <a:endParaRPr kumimoji="0" lang="es-E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1127EC-E813-480E-9766-8489B499E0C8}" type="slidenum">
              <a:rPr kumimoji="0" lang="es-E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es-E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32712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0A4D59F-26E8-4B42-B234-D1567B5168D3}" type="datetime1">
              <a:rPr kumimoji="0" lang="es-E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14/09/2020</a:t>
            </a:fld>
            <a:endParaRPr kumimoji="0" lang="es-E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pie de página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Marcador de número de diapositiva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1127EC-E813-480E-9766-8489B499E0C8}" type="slidenum">
              <a:rPr kumimoji="0" lang="es-E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es-E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5896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101F7B-3B45-4C5E-B558-E516B493D524}" type="datetime1">
              <a:rPr kumimoji="0" lang="es-E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14/09/2020</a:t>
            </a:fld>
            <a:endParaRPr kumimoji="0" lang="es-E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Marcador de pie de página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Marcador de número de diapositiva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1127EC-E813-480E-9766-8489B499E0C8}" type="slidenum">
              <a:rPr kumimoji="0" lang="es-E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es-E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3212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B61BD12-09D0-4CF8-88EE-23EE999996D4}" type="datetime1">
              <a:rPr kumimoji="0" lang="es-E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14/09/2020</a:t>
            </a:fld>
            <a:endParaRPr kumimoji="0" lang="es-E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Marcador de pie de página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número de diapositiva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1127EC-E813-480E-9766-8489B499E0C8}" type="slidenum">
              <a:rPr kumimoji="0" lang="es-E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es-E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33106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7DF599B-4226-4BA9-B973-277ED22F6ACE}" type="datetime1">
              <a:rPr kumimoji="0" lang="es-E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14/09/2020</a:t>
            </a:fld>
            <a:endParaRPr kumimoji="0" lang="es-E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Marcador de pie de página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Marcador de número de diapositiva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1127EC-E813-480E-9766-8489B499E0C8}" type="slidenum">
              <a:rPr kumimoji="0" lang="es-E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es-E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25445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11694-801F-4FFC-94A4-E16A4E38318B}" type="datetime1">
              <a:rPr kumimoji="0" lang="es-E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14/09/2020</a:t>
            </a:fld>
            <a:endParaRPr kumimoji="0" lang="es-E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pie de página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Marcador de número de diapositiva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1127EC-E813-480E-9766-8489B499E0C8}" type="slidenum">
              <a:rPr kumimoji="0" lang="es-E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es-E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84809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D462E2-98DD-4DFE-807E-9B8D8B0DA080}" type="datetime1">
              <a:rPr kumimoji="0" lang="es-E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14/09/2020</a:t>
            </a:fld>
            <a:endParaRPr kumimoji="0" lang="es-E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pie de página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Marcador de número de diapositiva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1127EC-E813-480E-9766-8489B499E0C8}" type="slidenum">
              <a:rPr kumimoji="0" lang="es-E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es-E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67989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6B4F8EB-3291-4BBF-8CE1-83781B01ED02}" type="datetime1">
              <a:rPr kumimoji="0" lang="es-E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14/09/2020</a:t>
            </a:fld>
            <a:endParaRPr kumimoji="0" lang="es-E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B1127EC-E813-480E-9766-8489B499E0C8}" type="slidenum">
              <a:rPr kumimoji="0" lang="es-E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es-E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720601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tmp"/><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tmp"/><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tmp"/><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tmp"/><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image" Target="../media/image1.tmp"/><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tmp"/><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tmp"/><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tmp"/><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mp"/><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tmp"/><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a:extLst>
              <a:ext uri="{FF2B5EF4-FFF2-40B4-BE49-F238E27FC236}">
                <a16:creationId xmlns:a16="http://schemas.microsoft.com/office/drawing/2014/main" xmlns="" id="{1385EE05-1435-423A-9972-EE4FC516D167}"/>
              </a:ext>
            </a:extLst>
          </p:cNvPr>
          <p:cNvSpPr txBox="1">
            <a:spLocks/>
          </p:cNvSpPr>
          <p:nvPr/>
        </p:nvSpPr>
        <p:spPr bwMode="auto">
          <a:xfrm>
            <a:off x="1136590" y="4676686"/>
            <a:ext cx="9074640" cy="1824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s-ES" altLang="es-ES_tradnl" sz="1600" b="1" i="1" u="none" strike="noStrike" kern="1200" cap="none" spc="0" normalizeH="0" baseline="0" noProof="0" dirty="0">
                <a:ln>
                  <a:noFill/>
                </a:ln>
                <a:solidFill>
                  <a:srgbClr val="002060"/>
                </a:solidFill>
                <a:effectLst/>
                <a:uLnTx/>
                <a:uFillTx/>
                <a:latin typeface="Calibri"/>
              </a:rPr>
              <a:t>Enrique </a:t>
            </a:r>
            <a:r>
              <a:rPr kumimoji="0" lang="es-ES" altLang="es-ES_tradnl" sz="1600" b="1" i="1" u="none" strike="noStrike" kern="1200" cap="none" spc="0" normalizeH="0" baseline="0" noProof="0" dirty="0" smtClean="0">
                <a:ln>
                  <a:noFill/>
                </a:ln>
                <a:solidFill>
                  <a:srgbClr val="002060"/>
                </a:solidFill>
                <a:effectLst/>
                <a:uLnTx/>
                <a:uFillTx/>
                <a:latin typeface="Calibri"/>
              </a:rPr>
              <a:t>Bonsón. </a:t>
            </a:r>
            <a:r>
              <a:rPr kumimoji="0" lang="es-ES" altLang="es-ES_tradnl" sz="1600" b="1" i="1" u="none" strike="noStrike" kern="1200" cap="none" spc="0" normalizeH="0" baseline="0" noProof="0" dirty="0" smtClean="0">
                <a:ln>
                  <a:noFill/>
                </a:ln>
                <a:solidFill>
                  <a:srgbClr val="002060"/>
                </a:solidFill>
                <a:effectLst/>
                <a:uLnTx/>
                <a:uFillTx/>
                <a:latin typeface="Calibri"/>
              </a:rPr>
              <a:t> </a:t>
            </a:r>
            <a:r>
              <a:rPr kumimoji="0" lang="es-ES" altLang="es-ES_tradnl" sz="1600" b="0" i="1" u="none" strike="noStrike" kern="1200" cap="none" spc="0" normalizeH="0" baseline="0" noProof="0" dirty="0" smtClean="0">
                <a:ln>
                  <a:noFill/>
                </a:ln>
                <a:solidFill>
                  <a:srgbClr val="002060"/>
                </a:solidFill>
                <a:effectLst/>
                <a:uLnTx/>
                <a:uFillTx/>
                <a:latin typeface="Calibri"/>
              </a:rPr>
              <a:t>University</a:t>
            </a:r>
            <a:r>
              <a:rPr kumimoji="0" lang="es-ES" altLang="es-ES_tradnl" sz="1600" b="0" i="1" u="none" strike="noStrike" kern="1200" cap="none" spc="0" normalizeH="0" noProof="0" dirty="0" smtClean="0">
                <a:ln>
                  <a:noFill/>
                </a:ln>
                <a:solidFill>
                  <a:srgbClr val="002060"/>
                </a:solidFill>
                <a:effectLst/>
                <a:uLnTx/>
                <a:uFillTx/>
                <a:latin typeface="Calibri"/>
              </a:rPr>
              <a:t> </a:t>
            </a:r>
            <a:r>
              <a:rPr kumimoji="0" lang="es-ES" altLang="es-ES_tradnl" sz="1600" b="0" i="1" u="none" strike="noStrike" kern="1200" cap="none" spc="0" normalizeH="0" noProof="0" dirty="0" smtClean="0">
                <a:ln>
                  <a:noFill/>
                </a:ln>
                <a:solidFill>
                  <a:srgbClr val="002060"/>
                </a:solidFill>
                <a:effectLst/>
                <a:uLnTx/>
                <a:uFillTx/>
                <a:latin typeface="Calibri"/>
              </a:rPr>
              <a:t>of Huelva</a:t>
            </a:r>
            <a:endParaRPr kumimoji="0" lang="es-ES" altLang="es-ES_tradnl" sz="1600" b="0" i="1" u="none" strike="noStrike" kern="1200" cap="none" spc="0" normalizeH="0" baseline="0" noProof="0" dirty="0">
              <a:ln>
                <a:noFill/>
              </a:ln>
              <a:solidFill>
                <a:srgbClr val="002060"/>
              </a:solidFill>
              <a:effectLst/>
              <a:uLnTx/>
              <a:uFillTx/>
              <a:latin typeface="Calibri"/>
            </a:endParaRPr>
          </a:p>
          <a:p>
            <a:pPr eaLnBrk="0" fontAlgn="base" hangingPunct="0">
              <a:spcBef>
                <a:spcPct val="0"/>
              </a:spcBef>
              <a:spcAft>
                <a:spcPct val="0"/>
              </a:spcAft>
              <a:buNone/>
              <a:defRPr/>
            </a:pPr>
            <a:r>
              <a:rPr lang="es-ES" altLang="es-ES_tradnl" sz="1600" b="1" i="1" dirty="0">
                <a:solidFill>
                  <a:srgbClr val="002060"/>
                </a:solidFill>
                <a:latin typeface="Calibri"/>
              </a:rPr>
              <a:t>Domenica Lavorato. </a:t>
            </a:r>
            <a:r>
              <a:rPr lang="es-ES" altLang="es-ES_tradnl" sz="1600" i="1" dirty="0">
                <a:solidFill>
                  <a:srgbClr val="002060"/>
                </a:solidFill>
                <a:latin typeface="Calibri"/>
              </a:rPr>
              <a:t>University of Naples “Parthenope” </a:t>
            </a:r>
          </a:p>
          <a:p>
            <a:pPr eaLnBrk="0" fontAlgn="base" hangingPunct="0">
              <a:spcBef>
                <a:spcPct val="0"/>
              </a:spcBef>
              <a:spcAft>
                <a:spcPct val="0"/>
              </a:spcAft>
              <a:buNone/>
              <a:defRPr/>
            </a:pPr>
            <a:r>
              <a:rPr lang="es-ES" altLang="es-ES_tradnl" sz="1600" b="1" i="1" dirty="0">
                <a:solidFill>
                  <a:srgbClr val="002060"/>
                </a:solidFill>
                <a:latin typeface="Calibri"/>
              </a:rPr>
              <a:t>Rita Lamboglia</a:t>
            </a:r>
            <a:r>
              <a:rPr lang="es-ES" altLang="es-ES_tradnl" sz="1600" i="1" dirty="0">
                <a:solidFill>
                  <a:srgbClr val="002060"/>
                </a:solidFill>
                <a:latin typeface="Calibri"/>
              </a:rPr>
              <a:t>. University of Naples “Parthenope” </a:t>
            </a:r>
          </a:p>
          <a:p>
            <a:pPr eaLnBrk="0" fontAlgn="base" hangingPunct="0">
              <a:spcBef>
                <a:spcPct val="0"/>
              </a:spcBef>
              <a:spcAft>
                <a:spcPct val="0"/>
              </a:spcAft>
              <a:buNone/>
              <a:defRPr/>
            </a:pPr>
            <a:r>
              <a:rPr lang="es-ES" altLang="es-ES_tradnl" sz="1600" b="1" i="1" dirty="0" smtClean="0">
                <a:solidFill>
                  <a:srgbClr val="002060"/>
                </a:solidFill>
                <a:latin typeface="Calibri"/>
              </a:rPr>
              <a:t>Daniela </a:t>
            </a:r>
            <a:r>
              <a:rPr lang="es-ES" altLang="es-ES_tradnl" sz="1600" b="1" i="1" dirty="0" smtClean="0">
                <a:solidFill>
                  <a:srgbClr val="002060"/>
                </a:solidFill>
                <a:latin typeface="Calibri"/>
              </a:rPr>
              <a:t>Mancini. </a:t>
            </a:r>
            <a:r>
              <a:rPr lang="es-ES" altLang="es-ES_tradnl" sz="1600" i="1" dirty="0" smtClean="0">
                <a:solidFill>
                  <a:srgbClr val="002060"/>
                </a:solidFill>
                <a:latin typeface="Calibri"/>
              </a:rPr>
              <a:t>University of </a:t>
            </a:r>
            <a:r>
              <a:rPr lang="es-ES" altLang="es-ES_tradnl" sz="1600" i="1" dirty="0" smtClean="0">
                <a:solidFill>
                  <a:srgbClr val="002060"/>
                </a:solidFill>
                <a:latin typeface="Calibri"/>
              </a:rPr>
              <a:t>Teramo</a:t>
            </a:r>
          </a:p>
        </p:txBody>
      </p:sp>
      <p:sp>
        <p:nvSpPr>
          <p:cNvPr id="7" name="Rectángulo 6"/>
          <p:cNvSpPr/>
          <p:nvPr/>
        </p:nvSpPr>
        <p:spPr>
          <a:xfrm>
            <a:off x="1136590" y="336758"/>
            <a:ext cx="8178325" cy="1569660"/>
          </a:xfrm>
          <a:prstGeom prst="rect">
            <a:avLst/>
          </a:prstGeom>
        </p:spPr>
        <p:txBody>
          <a:bodyPr wrap="square">
            <a:spAutoFit/>
          </a:bodyPr>
          <a:lstStyle/>
          <a:p>
            <a:pPr algn="just"/>
            <a:r>
              <a:rPr lang="es-ES" sz="2800" b="1" dirty="0" smtClean="0">
                <a:solidFill>
                  <a:srgbClr val="002060"/>
                </a:solidFill>
                <a:latin typeface="Calibri" panose="020F0502020204030204" pitchFamily="34" charset="0"/>
                <a:ea typeface="ＭＳ Ｐゴシック" panose="020B0600070205080204" pitchFamily="34" charset="-128"/>
              </a:rPr>
              <a:t>Artificial intelligence</a:t>
            </a:r>
            <a:r>
              <a:rPr lang="es-ES" sz="2800" b="1" dirty="0" smtClean="0">
                <a:solidFill>
                  <a:srgbClr val="002060"/>
                </a:solidFill>
                <a:latin typeface="Calibri" panose="020F0502020204030204" pitchFamily="34" charset="0"/>
                <a:ea typeface="ＭＳ Ｐゴシック" panose="020B0600070205080204" pitchFamily="34" charset="-128"/>
              </a:rPr>
              <a:t> </a:t>
            </a:r>
            <a:r>
              <a:rPr lang="es-ES" sz="2800" b="1" dirty="0" smtClean="0">
                <a:solidFill>
                  <a:srgbClr val="002060"/>
                </a:solidFill>
                <a:latin typeface="Calibri" panose="020F0502020204030204" pitchFamily="34" charset="0"/>
                <a:ea typeface="ＭＳ Ｐゴシック" panose="020B0600070205080204" pitchFamily="34" charset="-128"/>
              </a:rPr>
              <a:t>activities and ethical approaches </a:t>
            </a:r>
            <a:r>
              <a:rPr lang="es-ES" sz="2800" b="1" dirty="0" smtClean="0">
                <a:solidFill>
                  <a:srgbClr val="002060"/>
                </a:solidFill>
                <a:latin typeface="Calibri" panose="020F0502020204030204" pitchFamily="34" charset="0"/>
                <a:ea typeface="ＭＳ Ｐゴシック" panose="020B0600070205080204" pitchFamily="34" charset="-128"/>
              </a:rPr>
              <a:t>in </a:t>
            </a:r>
            <a:r>
              <a:rPr lang="es-ES" sz="2800" b="1" dirty="0" smtClean="0">
                <a:solidFill>
                  <a:srgbClr val="002060"/>
                </a:solidFill>
                <a:latin typeface="Calibri" panose="020F0502020204030204" pitchFamily="34" charset="0"/>
                <a:ea typeface="ＭＳ Ｐゴシック" panose="020B0600070205080204" pitchFamily="34" charset="-128"/>
              </a:rPr>
              <a:t>leading </a:t>
            </a:r>
            <a:r>
              <a:rPr lang="es-ES" sz="2800" b="1" dirty="0" smtClean="0">
                <a:solidFill>
                  <a:srgbClr val="002060"/>
                </a:solidFill>
                <a:latin typeface="Calibri" panose="020F0502020204030204" pitchFamily="34" charset="0"/>
                <a:ea typeface="ＭＳ Ｐゴシック" panose="020B0600070205080204" pitchFamily="34" charset="-128"/>
              </a:rPr>
              <a:t>listed </a:t>
            </a:r>
            <a:r>
              <a:rPr lang="es-ES" sz="2800" b="1" dirty="0" smtClean="0">
                <a:solidFill>
                  <a:srgbClr val="002060"/>
                </a:solidFill>
                <a:latin typeface="Calibri" panose="020F0502020204030204" pitchFamily="34" charset="0"/>
                <a:ea typeface="ＭＳ Ｐゴシック" panose="020B0600070205080204" pitchFamily="34" charset="-128"/>
              </a:rPr>
              <a:t>companies in the Eurozone</a:t>
            </a:r>
            <a:endParaRPr lang="es-ES" sz="2800" b="1" dirty="0" smtClean="0">
              <a:solidFill>
                <a:srgbClr val="002060"/>
              </a:solidFill>
              <a:latin typeface="Calibri" panose="020F0502020204030204" pitchFamily="34" charset="0"/>
              <a:ea typeface="ＭＳ Ｐゴシック" panose="020B0600070205080204" pitchFamily="34" charset="-128"/>
            </a:endParaRPr>
          </a:p>
          <a:p>
            <a:pPr algn="just"/>
            <a:endParaRPr lang="es-ES" altLang="es-ES_tradnl" sz="4000" b="1" dirty="0">
              <a:solidFill>
                <a:srgbClr val="002060"/>
              </a:solidFill>
              <a:latin typeface="Calibri" panose="020F0502020204030204" pitchFamily="34" charset="0"/>
              <a:ea typeface="ＭＳ Ｐゴシック" panose="020B0600070205080204" pitchFamily="34" charset="-128"/>
            </a:endParaRPr>
          </a:p>
        </p:txBody>
      </p:sp>
      <p:sp>
        <p:nvSpPr>
          <p:cNvPr id="9" name="Subtítulo 2">
            <a:extLst>
              <a:ext uri="{FF2B5EF4-FFF2-40B4-BE49-F238E27FC236}">
                <a16:creationId xmlns:a16="http://schemas.microsoft.com/office/drawing/2014/main" xmlns="" id="{91768223-7A18-4FE3-8AA3-B3772CECA903}"/>
              </a:ext>
            </a:extLst>
          </p:cNvPr>
          <p:cNvSpPr>
            <a:spLocks noGrp="1"/>
          </p:cNvSpPr>
          <p:nvPr>
            <p:ph type="subTitle" idx="1"/>
          </p:nvPr>
        </p:nvSpPr>
        <p:spPr>
          <a:xfrm>
            <a:off x="1136590" y="2759325"/>
            <a:ext cx="7799315" cy="354818"/>
          </a:xfrm>
        </p:spPr>
        <p:txBody>
          <a:bodyPr>
            <a:noAutofit/>
          </a:bodyPr>
          <a:lstStyle/>
          <a:p>
            <a:pPr algn="l"/>
            <a:r>
              <a:rPr lang="en-US" sz="2000" b="1" dirty="0" smtClean="0">
                <a:solidFill>
                  <a:srgbClr val="002060"/>
                </a:solidFill>
              </a:rPr>
              <a:t>Banco de </a:t>
            </a:r>
            <a:r>
              <a:rPr lang="en-US" sz="2000" b="1" dirty="0" err="1" smtClean="0">
                <a:solidFill>
                  <a:srgbClr val="002060"/>
                </a:solidFill>
              </a:rPr>
              <a:t>España</a:t>
            </a:r>
            <a:r>
              <a:rPr lang="en-US" sz="2000" b="1" dirty="0" smtClean="0">
                <a:solidFill>
                  <a:srgbClr val="002060"/>
                </a:solidFill>
              </a:rPr>
              <a:t>. Madrid, </a:t>
            </a:r>
            <a:r>
              <a:rPr lang="en-US" sz="2000" b="1" dirty="0" smtClean="0">
                <a:solidFill>
                  <a:srgbClr val="002060"/>
                </a:solidFill>
              </a:rPr>
              <a:t>September 24 </a:t>
            </a:r>
            <a:r>
              <a:rPr lang="en-US" sz="2000" b="1" dirty="0" smtClean="0">
                <a:solidFill>
                  <a:srgbClr val="002060"/>
                </a:solidFill>
              </a:rPr>
              <a:t>&amp; </a:t>
            </a:r>
            <a:r>
              <a:rPr lang="en-US" sz="2000" b="1" dirty="0" smtClean="0">
                <a:solidFill>
                  <a:srgbClr val="002060"/>
                </a:solidFill>
              </a:rPr>
              <a:t>25 </a:t>
            </a:r>
            <a:r>
              <a:rPr lang="en-US" sz="2000" b="1" dirty="0" smtClean="0">
                <a:solidFill>
                  <a:srgbClr val="002060"/>
                </a:solidFill>
              </a:rPr>
              <a:t>2020</a:t>
            </a:r>
            <a:endParaRPr lang="en-US" sz="2000" b="1" dirty="0">
              <a:solidFill>
                <a:srgbClr val="002060"/>
              </a:solidFill>
            </a:endParaRPr>
          </a:p>
        </p:txBody>
      </p:sp>
      <p:pic>
        <p:nvPicPr>
          <p:cNvPr id="3" name="Imagen 2" descr="Recorte de pantalla"/>
          <p:cNvPicPr>
            <a:picLocks noChangeAspect="1"/>
          </p:cNvPicPr>
          <p:nvPr/>
        </p:nvPicPr>
        <p:blipFill rotWithShape="1">
          <a:blip r:embed="rId2">
            <a:extLst>
              <a:ext uri="{28A0092B-C50C-407E-A947-70E740481C1C}">
                <a14:useLocalDpi xmlns:a14="http://schemas.microsoft.com/office/drawing/2010/main" val="0"/>
              </a:ext>
            </a:extLst>
          </a:blip>
          <a:srcRect l="2116" t="962" r="76214" b="44463"/>
          <a:stretch/>
        </p:blipFill>
        <p:spPr>
          <a:xfrm>
            <a:off x="10049855" y="186381"/>
            <a:ext cx="1222048" cy="1367327"/>
          </a:xfrm>
          <a:prstGeom prst="rect">
            <a:avLst/>
          </a:prstGeom>
        </p:spPr>
      </p:pic>
    </p:spTree>
    <p:extLst>
      <p:ext uri="{BB962C8B-B14F-4D97-AF65-F5344CB8AC3E}">
        <p14:creationId xmlns:p14="http://schemas.microsoft.com/office/powerpoint/2010/main" val="19365301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Recorte de pantalla"/>
          <p:cNvPicPr>
            <a:picLocks noChangeAspect="1"/>
          </p:cNvPicPr>
          <p:nvPr/>
        </p:nvPicPr>
        <p:blipFill rotWithShape="1">
          <a:blip r:embed="rId2">
            <a:extLst>
              <a:ext uri="{28A0092B-C50C-407E-A947-70E740481C1C}">
                <a14:useLocalDpi xmlns:a14="http://schemas.microsoft.com/office/drawing/2010/main" val="0"/>
              </a:ext>
            </a:extLst>
          </a:blip>
          <a:srcRect l="2116" t="962" r="76214" b="44463"/>
          <a:stretch/>
        </p:blipFill>
        <p:spPr>
          <a:xfrm>
            <a:off x="10049855" y="186381"/>
            <a:ext cx="1222048" cy="1367327"/>
          </a:xfrm>
          <a:prstGeom prst="rect">
            <a:avLst/>
          </a:prstGeom>
        </p:spPr>
      </p:pic>
      <p:sp>
        <p:nvSpPr>
          <p:cNvPr id="2" name="Subtítulo 1"/>
          <p:cNvSpPr>
            <a:spLocks noGrp="1"/>
          </p:cNvSpPr>
          <p:nvPr>
            <p:ph type="subTitle" idx="1"/>
          </p:nvPr>
        </p:nvSpPr>
        <p:spPr>
          <a:xfrm>
            <a:off x="700755" y="1931350"/>
            <a:ext cx="9981488" cy="4409629"/>
          </a:xfrm>
        </p:spPr>
        <p:txBody>
          <a:bodyPr>
            <a:normAutofit/>
          </a:bodyPr>
          <a:lstStyle/>
          <a:p>
            <a:pPr lvl="0" algn="just">
              <a:lnSpc>
                <a:spcPct val="120000"/>
              </a:lnSpc>
              <a:buSzPct val="125000"/>
              <a:defRPr/>
            </a:pPr>
            <a:r>
              <a:rPr lang="es-ES" sz="2000" dirty="0" smtClean="0">
                <a:solidFill>
                  <a:prstClr val="black"/>
                </a:solidFill>
                <a:cs typeface="Times" panose="02020603050405020304" pitchFamily="18" charset="0"/>
              </a:rPr>
              <a:t>We </a:t>
            </a:r>
            <a:r>
              <a:rPr lang="es-ES" sz="2000" dirty="0">
                <a:solidFill>
                  <a:prstClr val="black"/>
                </a:solidFill>
                <a:cs typeface="Times" panose="02020603050405020304" pitchFamily="18" charset="0"/>
              </a:rPr>
              <a:t>downloaded the </a:t>
            </a:r>
            <a:r>
              <a:rPr lang="es-ES" sz="2000" dirty="0" smtClean="0">
                <a:solidFill>
                  <a:prstClr val="black"/>
                </a:solidFill>
                <a:cs typeface="Times" panose="02020603050405020304" pitchFamily="18" charset="0"/>
              </a:rPr>
              <a:t>2018 annual </a:t>
            </a:r>
            <a:r>
              <a:rPr lang="es-ES" sz="2000" dirty="0">
                <a:solidFill>
                  <a:prstClr val="black"/>
                </a:solidFill>
                <a:cs typeface="Times" panose="02020603050405020304" pitchFamily="18" charset="0"/>
              </a:rPr>
              <a:t>reports of companies listed in the </a:t>
            </a:r>
            <a:r>
              <a:rPr lang="es-ES" sz="2000" dirty="0" smtClean="0">
                <a:solidFill>
                  <a:prstClr val="black"/>
                </a:solidFill>
                <a:cs typeface="Times" panose="02020603050405020304" pitchFamily="18" charset="0"/>
              </a:rPr>
              <a:t>following </a:t>
            </a:r>
            <a:r>
              <a:rPr lang="es-ES" sz="2000" dirty="0">
                <a:solidFill>
                  <a:prstClr val="black"/>
                </a:solidFill>
                <a:cs typeface="Times" panose="02020603050405020304" pitchFamily="18" charset="0"/>
              </a:rPr>
              <a:t>European </a:t>
            </a:r>
            <a:r>
              <a:rPr lang="es-ES" sz="2000" dirty="0" smtClean="0">
                <a:solidFill>
                  <a:prstClr val="black"/>
                </a:solidFill>
                <a:cs typeface="Times" panose="02020603050405020304" pitchFamily="18" charset="0"/>
              </a:rPr>
              <a:t> </a:t>
            </a:r>
            <a:r>
              <a:rPr lang="es-ES" sz="2000" dirty="0">
                <a:solidFill>
                  <a:prstClr val="black"/>
                </a:solidFill>
                <a:cs typeface="Times" panose="02020603050405020304" pitchFamily="18" charset="0"/>
              </a:rPr>
              <a:t>market indexes: </a:t>
            </a:r>
            <a:r>
              <a:rPr lang="es-ES" sz="2000" dirty="0" smtClean="0">
                <a:solidFill>
                  <a:prstClr val="black"/>
                </a:solidFill>
                <a:cs typeface="Times" panose="02020603050405020304" pitchFamily="18" charset="0"/>
              </a:rPr>
              <a:t>CAC 40, DAX 30, IBEX </a:t>
            </a:r>
            <a:r>
              <a:rPr lang="es-ES" sz="2000" dirty="0">
                <a:solidFill>
                  <a:prstClr val="black"/>
                </a:solidFill>
                <a:cs typeface="Times" panose="02020603050405020304" pitchFamily="18" charset="0"/>
              </a:rPr>
              <a:t>35, MIB </a:t>
            </a:r>
            <a:r>
              <a:rPr lang="es-ES" sz="2000" dirty="0" smtClean="0">
                <a:solidFill>
                  <a:prstClr val="black"/>
                </a:solidFill>
                <a:cs typeface="Times" panose="02020603050405020304" pitchFamily="18" charset="0"/>
              </a:rPr>
              <a:t>40, OMX </a:t>
            </a:r>
            <a:r>
              <a:rPr lang="es-ES" sz="2000" dirty="0">
                <a:solidFill>
                  <a:prstClr val="black"/>
                </a:solidFill>
                <a:cs typeface="Times" panose="02020603050405020304" pitchFamily="18" charset="0"/>
              </a:rPr>
              <a:t>HELSINKI 25, OMX STOCKHOLM 30</a:t>
            </a:r>
            <a:r>
              <a:rPr lang="es-ES" sz="2000" dirty="0" smtClean="0">
                <a:solidFill>
                  <a:prstClr val="black"/>
                </a:solidFill>
                <a:cs typeface="Times" panose="02020603050405020304" pitchFamily="18" charset="0"/>
              </a:rPr>
              <a:t>. </a:t>
            </a:r>
            <a:r>
              <a:rPr lang="es-ES" sz="2000" dirty="0" err="1" smtClean="0">
                <a:solidFill>
                  <a:prstClr val="black"/>
                </a:solidFill>
                <a:cs typeface="Times" panose="02020603050405020304" pitchFamily="18" charset="0"/>
              </a:rPr>
              <a:t>Sample</a:t>
            </a:r>
            <a:r>
              <a:rPr lang="es-ES" sz="2000" dirty="0" smtClean="0">
                <a:solidFill>
                  <a:prstClr val="black"/>
                </a:solidFill>
                <a:cs typeface="Times" panose="02020603050405020304" pitchFamily="18" charset="0"/>
              </a:rPr>
              <a:t>: 200 </a:t>
            </a:r>
            <a:r>
              <a:rPr lang="es-ES" sz="2000" dirty="0" err="1" smtClean="0">
                <a:solidFill>
                  <a:prstClr val="black"/>
                </a:solidFill>
                <a:cs typeface="Times" panose="02020603050405020304" pitchFamily="18" charset="0"/>
              </a:rPr>
              <a:t>companies</a:t>
            </a:r>
            <a:r>
              <a:rPr lang="es-ES" sz="2000" dirty="0" smtClean="0">
                <a:solidFill>
                  <a:prstClr val="black"/>
                </a:solidFill>
                <a:cs typeface="Times" panose="02020603050405020304" pitchFamily="18" charset="0"/>
              </a:rPr>
              <a:t>.</a:t>
            </a:r>
          </a:p>
          <a:p>
            <a:pPr lvl="0" algn="just">
              <a:lnSpc>
                <a:spcPct val="120000"/>
              </a:lnSpc>
              <a:buSzPct val="125000"/>
              <a:defRPr/>
            </a:pPr>
            <a:endParaRPr lang="es-ES" sz="2000" dirty="0">
              <a:solidFill>
                <a:prstClr val="black"/>
              </a:solidFill>
              <a:cs typeface="Times" panose="02020603050405020304" pitchFamily="18" charset="0"/>
            </a:endParaRPr>
          </a:p>
          <a:p>
            <a:pPr lvl="0" algn="just">
              <a:lnSpc>
                <a:spcPct val="120000"/>
              </a:lnSpc>
              <a:buSzPct val="125000"/>
              <a:defRPr/>
            </a:pPr>
            <a:r>
              <a:rPr lang="es-ES" sz="2000" dirty="0" err="1">
                <a:solidFill>
                  <a:prstClr val="black"/>
                </a:solidFill>
                <a:cs typeface="Times" panose="02020603050405020304" pitchFamily="18" charset="0"/>
              </a:rPr>
              <a:t>Within</a:t>
            </a:r>
            <a:r>
              <a:rPr lang="es-ES" sz="2000" dirty="0">
                <a:solidFill>
                  <a:prstClr val="black"/>
                </a:solidFill>
                <a:cs typeface="Times" panose="02020603050405020304" pitchFamily="18" charset="0"/>
              </a:rPr>
              <a:t> </a:t>
            </a:r>
            <a:r>
              <a:rPr lang="es-ES" sz="2000" dirty="0" err="1">
                <a:solidFill>
                  <a:prstClr val="black"/>
                </a:solidFill>
                <a:cs typeface="Times" panose="02020603050405020304" pitchFamily="18" charset="0"/>
              </a:rPr>
              <a:t>each</a:t>
            </a:r>
            <a:r>
              <a:rPr lang="es-ES" sz="2000" dirty="0">
                <a:solidFill>
                  <a:prstClr val="black"/>
                </a:solidFill>
                <a:cs typeface="Times" panose="02020603050405020304" pitchFamily="18" charset="0"/>
              </a:rPr>
              <a:t> </a:t>
            </a:r>
            <a:r>
              <a:rPr lang="es-ES" sz="2000" dirty="0" err="1">
                <a:solidFill>
                  <a:prstClr val="black"/>
                </a:solidFill>
                <a:cs typeface="Times" panose="02020603050405020304" pitchFamily="18" charset="0"/>
              </a:rPr>
              <a:t>report</a:t>
            </a:r>
            <a:r>
              <a:rPr lang="es-ES" sz="2000" dirty="0">
                <a:solidFill>
                  <a:prstClr val="black"/>
                </a:solidFill>
                <a:cs typeface="Times" panose="02020603050405020304" pitchFamily="18" charset="0"/>
              </a:rPr>
              <a:t> </a:t>
            </a:r>
            <a:r>
              <a:rPr lang="es-ES" sz="2000" dirty="0" err="1">
                <a:solidFill>
                  <a:prstClr val="black"/>
                </a:solidFill>
                <a:cs typeface="Times" panose="02020603050405020304" pitchFamily="18" charset="0"/>
              </a:rPr>
              <a:t>we</a:t>
            </a:r>
            <a:r>
              <a:rPr lang="es-ES" sz="2000" dirty="0">
                <a:solidFill>
                  <a:prstClr val="black"/>
                </a:solidFill>
                <a:cs typeface="Times" panose="02020603050405020304" pitchFamily="18" charset="0"/>
              </a:rPr>
              <a:t> </a:t>
            </a:r>
            <a:r>
              <a:rPr lang="es-ES" sz="2000" dirty="0" err="1">
                <a:solidFill>
                  <a:prstClr val="black"/>
                </a:solidFill>
                <a:cs typeface="Times" panose="02020603050405020304" pitchFamily="18" charset="0"/>
              </a:rPr>
              <a:t>searched</a:t>
            </a:r>
            <a:r>
              <a:rPr lang="es-ES" sz="2000" dirty="0">
                <a:solidFill>
                  <a:prstClr val="black"/>
                </a:solidFill>
                <a:cs typeface="Times" panose="02020603050405020304" pitchFamily="18" charset="0"/>
              </a:rPr>
              <a:t> </a:t>
            </a:r>
            <a:r>
              <a:rPr lang="es-ES" sz="2000" dirty="0" err="1">
                <a:solidFill>
                  <a:prstClr val="black"/>
                </a:solidFill>
                <a:cs typeface="Times" panose="02020603050405020304" pitchFamily="18" charset="0"/>
              </a:rPr>
              <a:t>all</a:t>
            </a:r>
            <a:r>
              <a:rPr lang="es-ES" sz="2000" dirty="0">
                <a:solidFill>
                  <a:prstClr val="black"/>
                </a:solidFill>
                <a:cs typeface="Times" panose="02020603050405020304" pitchFamily="18" charset="0"/>
              </a:rPr>
              <a:t> </a:t>
            </a:r>
            <a:r>
              <a:rPr lang="es-ES" sz="2000" dirty="0" err="1">
                <a:solidFill>
                  <a:prstClr val="black"/>
                </a:solidFill>
                <a:cs typeface="Times" panose="02020603050405020304" pitchFamily="18" charset="0"/>
              </a:rPr>
              <a:t>the</a:t>
            </a:r>
            <a:r>
              <a:rPr lang="es-ES" sz="2000" dirty="0">
                <a:solidFill>
                  <a:prstClr val="black"/>
                </a:solidFill>
                <a:cs typeface="Times" panose="02020603050405020304" pitchFamily="18" charset="0"/>
              </a:rPr>
              <a:t> </a:t>
            </a:r>
            <a:r>
              <a:rPr lang="es-ES" sz="2000" dirty="0" err="1">
                <a:solidFill>
                  <a:prstClr val="black"/>
                </a:solidFill>
                <a:cs typeface="Times" panose="02020603050405020304" pitchFamily="18" charset="0"/>
              </a:rPr>
              <a:t>mentions</a:t>
            </a:r>
            <a:r>
              <a:rPr lang="es-ES" sz="2000" dirty="0">
                <a:solidFill>
                  <a:prstClr val="black"/>
                </a:solidFill>
                <a:cs typeface="Times" panose="02020603050405020304" pitchFamily="18" charset="0"/>
              </a:rPr>
              <a:t> </a:t>
            </a:r>
            <a:r>
              <a:rPr lang="es-ES" sz="2000" dirty="0" err="1">
                <a:solidFill>
                  <a:prstClr val="black"/>
                </a:solidFill>
                <a:cs typeface="Times" panose="02020603050405020304" pitchFamily="18" charset="0"/>
              </a:rPr>
              <a:t>for</a:t>
            </a:r>
            <a:r>
              <a:rPr lang="es-ES" sz="2000" dirty="0">
                <a:solidFill>
                  <a:prstClr val="black"/>
                </a:solidFill>
                <a:cs typeface="Times" panose="02020603050405020304" pitchFamily="18" charset="0"/>
              </a:rPr>
              <a:t> </a:t>
            </a:r>
            <a:r>
              <a:rPr lang="es-ES" sz="2000" dirty="0" err="1">
                <a:solidFill>
                  <a:prstClr val="black"/>
                </a:solidFill>
                <a:cs typeface="Times" panose="02020603050405020304" pitchFamily="18" charset="0"/>
              </a:rPr>
              <a:t>the</a:t>
            </a:r>
            <a:r>
              <a:rPr lang="es-ES" sz="2000" dirty="0">
                <a:solidFill>
                  <a:prstClr val="black"/>
                </a:solidFill>
                <a:cs typeface="Times" panose="02020603050405020304" pitchFamily="18" charset="0"/>
              </a:rPr>
              <a:t> </a:t>
            </a:r>
            <a:r>
              <a:rPr lang="es-ES" sz="2000" dirty="0" err="1">
                <a:solidFill>
                  <a:prstClr val="black"/>
                </a:solidFill>
                <a:cs typeface="Times" panose="02020603050405020304" pitchFamily="18" charset="0"/>
              </a:rPr>
              <a:t>words</a:t>
            </a:r>
            <a:r>
              <a:rPr lang="es-ES" sz="2000" dirty="0">
                <a:solidFill>
                  <a:prstClr val="black"/>
                </a:solidFill>
                <a:cs typeface="Times" panose="02020603050405020304" pitchFamily="18" charset="0"/>
              </a:rPr>
              <a:t> “artificial </a:t>
            </a:r>
            <a:r>
              <a:rPr lang="es-ES" sz="2000" dirty="0" err="1">
                <a:solidFill>
                  <a:prstClr val="black"/>
                </a:solidFill>
                <a:cs typeface="Times" panose="02020603050405020304" pitchFamily="18" charset="0"/>
              </a:rPr>
              <a:t>intelligence</a:t>
            </a:r>
            <a:r>
              <a:rPr lang="es-ES" sz="2000" dirty="0">
                <a:solidFill>
                  <a:prstClr val="black"/>
                </a:solidFill>
                <a:cs typeface="Times" panose="02020603050405020304" pitchFamily="18" charset="0"/>
              </a:rPr>
              <a:t>”, “machine </a:t>
            </a:r>
            <a:r>
              <a:rPr lang="es-ES" sz="2000" dirty="0" err="1">
                <a:solidFill>
                  <a:prstClr val="black"/>
                </a:solidFill>
                <a:cs typeface="Times" panose="02020603050405020304" pitchFamily="18" charset="0"/>
              </a:rPr>
              <a:t>learning</a:t>
            </a:r>
            <a:r>
              <a:rPr lang="es-ES" sz="2000" dirty="0">
                <a:solidFill>
                  <a:prstClr val="black"/>
                </a:solidFill>
                <a:cs typeface="Times" panose="02020603050405020304" pitchFamily="18" charset="0"/>
              </a:rPr>
              <a:t>”, “</a:t>
            </a:r>
            <a:r>
              <a:rPr lang="es-ES" sz="2000" dirty="0" err="1">
                <a:solidFill>
                  <a:prstClr val="black"/>
                </a:solidFill>
                <a:cs typeface="Times" panose="02020603050405020304" pitchFamily="18" charset="0"/>
              </a:rPr>
              <a:t>deep</a:t>
            </a:r>
            <a:r>
              <a:rPr lang="es-ES" sz="2000" dirty="0">
                <a:solidFill>
                  <a:prstClr val="black"/>
                </a:solidFill>
                <a:cs typeface="Times" panose="02020603050405020304" pitchFamily="18" charset="0"/>
              </a:rPr>
              <a:t> </a:t>
            </a:r>
            <a:r>
              <a:rPr lang="es-ES" sz="2000" dirty="0" err="1">
                <a:solidFill>
                  <a:prstClr val="black"/>
                </a:solidFill>
                <a:cs typeface="Times" panose="02020603050405020304" pitchFamily="18" charset="0"/>
              </a:rPr>
              <a:t>learning</a:t>
            </a:r>
            <a:r>
              <a:rPr lang="es-ES" sz="2000" dirty="0">
                <a:solidFill>
                  <a:prstClr val="black"/>
                </a:solidFill>
                <a:cs typeface="Times" panose="02020603050405020304" pitchFamily="18" charset="0"/>
              </a:rPr>
              <a:t>” and “</a:t>
            </a:r>
            <a:r>
              <a:rPr lang="es-ES" sz="2000" dirty="0" err="1">
                <a:solidFill>
                  <a:prstClr val="black"/>
                </a:solidFill>
                <a:cs typeface="Times" panose="02020603050405020304" pitchFamily="18" charset="0"/>
              </a:rPr>
              <a:t>big</a:t>
            </a:r>
            <a:r>
              <a:rPr lang="es-ES" sz="2000" dirty="0">
                <a:solidFill>
                  <a:prstClr val="black"/>
                </a:solidFill>
                <a:cs typeface="Times" panose="02020603050405020304" pitchFamily="18" charset="0"/>
              </a:rPr>
              <a:t> data”.</a:t>
            </a:r>
          </a:p>
          <a:p>
            <a:pPr lvl="0" algn="just">
              <a:lnSpc>
                <a:spcPct val="120000"/>
              </a:lnSpc>
              <a:buSzPct val="125000"/>
              <a:defRPr/>
            </a:pPr>
            <a:endParaRPr lang="es-ES" sz="2000" dirty="0" smtClean="0">
              <a:solidFill>
                <a:prstClr val="black"/>
              </a:solidFill>
              <a:cs typeface="Times" panose="02020603050405020304" pitchFamily="18" charset="0"/>
            </a:endParaRPr>
          </a:p>
          <a:p>
            <a:pPr lvl="0" algn="just">
              <a:lnSpc>
                <a:spcPct val="120000"/>
              </a:lnSpc>
              <a:buSzPct val="125000"/>
              <a:defRPr/>
            </a:pPr>
            <a:r>
              <a:rPr lang="es-ES" sz="2000" dirty="0" err="1" smtClean="0">
                <a:solidFill>
                  <a:prstClr val="black"/>
                </a:solidFill>
                <a:cs typeface="Times" panose="02020603050405020304" pitchFamily="18" charset="0"/>
              </a:rPr>
              <a:t>We</a:t>
            </a:r>
            <a:r>
              <a:rPr lang="es-ES" sz="2000" dirty="0" smtClean="0">
                <a:solidFill>
                  <a:prstClr val="black"/>
                </a:solidFill>
                <a:cs typeface="Times" panose="02020603050405020304" pitchFamily="18" charset="0"/>
              </a:rPr>
              <a:t> </a:t>
            </a:r>
            <a:r>
              <a:rPr lang="es-ES" sz="2000" dirty="0" err="1">
                <a:solidFill>
                  <a:prstClr val="black"/>
                </a:solidFill>
                <a:cs typeface="Times" panose="02020603050405020304" pitchFamily="18" charset="0"/>
              </a:rPr>
              <a:t>classified</a:t>
            </a:r>
            <a:r>
              <a:rPr lang="es-ES" sz="2000" dirty="0">
                <a:solidFill>
                  <a:prstClr val="black"/>
                </a:solidFill>
                <a:cs typeface="Times" panose="02020603050405020304" pitchFamily="18" charset="0"/>
              </a:rPr>
              <a:t> </a:t>
            </a:r>
            <a:r>
              <a:rPr lang="es-ES" sz="2000" dirty="0" err="1">
                <a:solidFill>
                  <a:prstClr val="black"/>
                </a:solidFill>
                <a:cs typeface="Times" panose="02020603050405020304" pitchFamily="18" charset="0"/>
              </a:rPr>
              <a:t>each</a:t>
            </a:r>
            <a:r>
              <a:rPr lang="es-ES" sz="2000" dirty="0">
                <a:solidFill>
                  <a:prstClr val="black"/>
                </a:solidFill>
                <a:cs typeface="Times" panose="02020603050405020304" pitchFamily="18" charset="0"/>
              </a:rPr>
              <a:t> </a:t>
            </a:r>
            <a:r>
              <a:rPr lang="es-ES" sz="2000" dirty="0" err="1">
                <a:solidFill>
                  <a:prstClr val="black"/>
                </a:solidFill>
                <a:cs typeface="Times" panose="02020603050405020304" pitchFamily="18" charset="0"/>
              </a:rPr>
              <a:t>mention</a:t>
            </a:r>
            <a:r>
              <a:rPr lang="es-ES" sz="2000" dirty="0">
                <a:solidFill>
                  <a:prstClr val="black"/>
                </a:solidFill>
                <a:cs typeface="Times" panose="02020603050405020304" pitchFamily="18" charset="0"/>
              </a:rPr>
              <a:t> </a:t>
            </a:r>
            <a:r>
              <a:rPr lang="es-ES" sz="2000" dirty="0" err="1">
                <a:solidFill>
                  <a:prstClr val="black"/>
                </a:solidFill>
                <a:cs typeface="Times" panose="02020603050405020304" pitchFamily="18" charset="0"/>
              </a:rPr>
              <a:t>according</a:t>
            </a:r>
            <a:r>
              <a:rPr lang="es-ES" sz="2000" dirty="0">
                <a:solidFill>
                  <a:prstClr val="black"/>
                </a:solidFill>
                <a:cs typeface="Times" panose="02020603050405020304" pitchFamily="18" charset="0"/>
              </a:rPr>
              <a:t> to </a:t>
            </a:r>
            <a:r>
              <a:rPr lang="es-ES" sz="2000" dirty="0" err="1">
                <a:solidFill>
                  <a:prstClr val="black"/>
                </a:solidFill>
                <a:cs typeface="Times" panose="02020603050405020304" pitchFamily="18" charset="0"/>
              </a:rPr>
              <a:t>the</a:t>
            </a:r>
            <a:r>
              <a:rPr lang="es-ES" sz="2000" dirty="0">
                <a:solidFill>
                  <a:prstClr val="black"/>
                </a:solidFill>
                <a:cs typeface="Times" panose="02020603050405020304" pitchFamily="18" charset="0"/>
              </a:rPr>
              <a:t> </a:t>
            </a:r>
            <a:r>
              <a:rPr lang="es-ES" sz="2000" dirty="0" err="1">
                <a:solidFill>
                  <a:prstClr val="black"/>
                </a:solidFill>
                <a:cs typeface="Times" panose="02020603050405020304" pitchFamily="18" charset="0"/>
              </a:rPr>
              <a:t>following</a:t>
            </a:r>
            <a:r>
              <a:rPr lang="es-ES" sz="2000" dirty="0">
                <a:solidFill>
                  <a:prstClr val="black"/>
                </a:solidFill>
                <a:cs typeface="Times" panose="02020603050405020304" pitchFamily="18" charset="0"/>
              </a:rPr>
              <a:t> </a:t>
            </a:r>
            <a:r>
              <a:rPr lang="es-ES" sz="2000" dirty="0" err="1">
                <a:solidFill>
                  <a:prstClr val="black"/>
                </a:solidFill>
                <a:cs typeface="Times" panose="02020603050405020304" pitchFamily="18" charset="0"/>
              </a:rPr>
              <a:t>categories</a:t>
            </a:r>
            <a:r>
              <a:rPr lang="es-ES" sz="2000" dirty="0">
                <a:solidFill>
                  <a:prstClr val="black"/>
                </a:solidFill>
                <a:cs typeface="Times" panose="02020603050405020304" pitchFamily="18" charset="0"/>
              </a:rPr>
              <a:t>: general </a:t>
            </a:r>
            <a:r>
              <a:rPr lang="es-ES" sz="2000" dirty="0" err="1">
                <a:solidFill>
                  <a:prstClr val="black"/>
                </a:solidFill>
                <a:cs typeface="Times" panose="02020603050405020304" pitchFamily="18" charset="0"/>
              </a:rPr>
              <a:t>statement</a:t>
            </a:r>
            <a:r>
              <a:rPr lang="es-ES" sz="2000" dirty="0">
                <a:solidFill>
                  <a:prstClr val="black"/>
                </a:solidFill>
                <a:cs typeface="Times" panose="02020603050405020304" pitchFamily="18" charset="0"/>
              </a:rPr>
              <a:t>, </a:t>
            </a:r>
            <a:r>
              <a:rPr lang="es-ES" sz="2000" dirty="0" err="1">
                <a:solidFill>
                  <a:prstClr val="black"/>
                </a:solidFill>
                <a:cs typeface="Times" panose="02020603050405020304" pitchFamily="18" charset="0"/>
              </a:rPr>
              <a:t>project</a:t>
            </a:r>
            <a:r>
              <a:rPr lang="es-ES" sz="2000" dirty="0">
                <a:solidFill>
                  <a:prstClr val="black"/>
                </a:solidFill>
                <a:cs typeface="Times" panose="02020603050405020304" pitchFamily="18" charset="0"/>
              </a:rPr>
              <a:t>, </a:t>
            </a:r>
            <a:r>
              <a:rPr lang="es-ES" sz="2000" dirty="0" err="1">
                <a:solidFill>
                  <a:prstClr val="black"/>
                </a:solidFill>
                <a:cs typeface="Times" panose="02020603050405020304" pitchFamily="18" charset="0"/>
              </a:rPr>
              <a:t>product</a:t>
            </a:r>
            <a:r>
              <a:rPr lang="es-ES" sz="2000" dirty="0">
                <a:solidFill>
                  <a:prstClr val="black"/>
                </a:solidFill>
                <a:cs typeface="Times" panose="02020603050405020304" pitchFamily="18" charset="0"/>
              </a:rPr>
              <a:t>/</a:t>
            </a:r>
            <a:r>
              <a:rPr lang="es-ES" sz="2000" dirty="0" err="1">
                <a:solidFill>
                  <a:prstClr val="black"/>
                </a:solidFill>
                <a:cs typeface="Times" panose="02020603050405020304" pitchFamily="18" charset="0"/>
              </a:rPr>
              <a:t>application</a:t>
            </a:r>
            <a:r>
              <a:rPr lang="es-ES" sz="2000" dirty="0">
                <a:solidFill>
                  <a:prstClr val="black"/>
                </a:solidFill>
                <a:cs typeface="Times" panose="02020603050405020304" pitchFamily="18" charset="0"/>
              </a:rPr>
              <a:t>, </a:t>
            </a:r>
            <a:r>
              <a:rPr lang="es-ES" sz="2000" dirty="0" err="1">
                <a:solidFill>
                  <a:prstClr val="black"/>
                </a:solidFill>
                <a:cs typeface="Times" panose="02020603050405020304" pitchFamily="18" charset="0"/>
              </a:rPr>
              <a:t>ethics</a:t>
            </a:r>
            <a:r>
              <a:rPr lang="es-ES" sz="2000" dirty="0">
                <a:solidFill>
                  <a:prstClr val="black"/>
                </a:solidFill>
                <a:cs typeface="Times" panose="02020603050405020304" pitchFamily="18" charset="0"/>
              </a:rPr>
              <a:t>, </a:t>
            </a:r>
            <a:r>
              <a:rPr lang="es-ES" sz="2000" dirty="0" err="1" smtClean="0">
                <a:solidFill>
                  <a:prstClr val="black"/>
                </a:solidFill>
                <a:cs typeface="Times" panose="02020603050405020304" pitchFamily="18" charset="0"/>
              </a:rPr>
              <a:t>risk</a:t>
            </a:r>
            <a:r>
              <a:rPr lang="es-ES" sz="2000" dirty="0" smtClean="0">
                <a:solidFill>
                  <a:prstClr val="black"/>
                </a:solidFill>
                <a:cs typeface="Times" panose="02020603050405020304" pitchFamily="18" charset="0"/>
              </a:rPr>
              <a:t>, </a:t>
            </a:r>
            <a:r>
              <a:rPr lang="es-ES" sz="2000" dirty="0" err="1" smtClean="0">
                <a:solidFill>
                  <a:prstClr val="black"/>
                </a:solidFill>
                <a:cs typeface="Times" panose="02020603050405020304" pitchFamily="18" charset="0"/>
              </a:rPr>
              <a:t>unit</a:t>
            </a:r>
            <a:r>
              <a:rPr lang="es-ES" sz="2000" dirty="0" smtClean="0">
                <a:solidFill>
                  <a:prstClr val="black"/>
                </a:solidFill>
                <a:cs typeface="Times" panose="02020603050405020304" pitchFamily="18" charset="0"/>
              </a:rPr>
              <a:t>/</a:t>
            </a:r>
            <a:r>
              <a:rPr lang="es-ES" sz="2000" dirty="0" err="1" smtClean="0">
                <a:solidFill>
                  <a:prstClr val="black"/>
                </a:solidFill>
                <a:cs typeface="Times" panose="02020603050405020304" pitchFamily="18" charset="0"/>
              </a:rPr>
              <a:t>lab</a:t>
            </a:r>
            <a:r>
              <a:rPr lang="es-ES" sz="2000" dirty="0" smtClean="0">
                <a:solidFill>
                  <a:prstClr val="black"/>
                </a:solidFill>
                <a:cs typeface="Times" panose="02020603050405020304" pitchFamily="18" charset="0"/>
              </a:rPr>
              <a:t>.</a:t>
            </a:r>
          </a:p>
          <a:p>
            <a:endParaRPr lang="es-ES" dirty="0"/>
          </a:p>
        </p:txBody>
      </p:sp>
      <p:sp>
        <p:nvSpPr>
          <p:cNvPr id="4" name="CuadroTexto 3"/>
          <p:cNvSpPr txBox="1"/>
          <p:nvPr/>
        </p:nvSpPr>
        <p:spPr>
          <a:xfrm>
            <a:off x="700755" y="608434"/>
            <a:ext cx="5734228" cy="523220"/>
          </a:xfrm>
          <a:prstGeom prst="rect">
            <a:avLst/>
          </a:prstGeom>
          <a:noFill/>
        </p:spPr>
        <p:txBody>
          <a:bodyPr wrap="square" rtlCol="0">
            <a:spAutoFit/>
          </a:bodyPr>
          <a:lstStyle/>
          <a:p>
            <a:pPr lvl="0" eaLnBrk="0" fontAlgn="base" hangingPunct="0">
              <a:spcBef>
                <a:spcPct val="0"/>
              </a:spcBef>
              <a:spcAft>
                <a:spcPct val="0"/>
              </a:spcAft>
              <a:defRPr/>
            </a:pPr>
            <a:r>
              <a:rPr lang="en-US" altLang="es-ES_tradnl" sz="2800" b="1" dirty="0">
                <a:solidFill>
                  <a:srgbClr val="002060"/>
                </a:solidFill>
              </a:rPr>
              <a:t>Research design and </a:t>
            </a:r>
            <a:r>
              <a:rPr lang="en-US" altLang="es-ES_tradnl" sz="2800" b="1" dirty="0" smtClean="0">
                <a:solidFill>
                  <a:srgbClr val="002060"/>
                </a:solidFill>
              </a:rPr>
              <a:t>methodology I</a:t>
            </a:r>
            <a:endParaRPr lang="en-US" altLang="es-ES_tradnl" sz="2800" b="1" dirty="0">
              <a:solidFill>
                <a:srgbClr val="002060"/>
              </a:solidFill>
              <a:latin typeface="Calibri" panose="020F0502020204030204" pitchFamily="34" charset="0"/>
              <a:ea typeface="ＭＳ Ｐゴシック" panose="020B0600070205080204" pitchFamily="34" charset="-128"/>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1127EC-E813-480E-9766-8489B499E0C8}" type="slidenum">
              <a:rPr kumimoji="0" lang="es-E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s-E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38358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Recorte de pantalla"/>
          <p:cNvPicPr>
            <a:picLocks noChangeAspect="1"/>
          </p:cNvPicPr>
          <p:nvPr/>
        </p:nvPicPr>
        <p:blipFill rotWithShape="1">
          <a:blip r:embed="rId2">
            <a:extLst>
              <a:ext uri="{28A0092B-C50C-407E-A947-70E740481C1C}">
                <a14:useLocalDpi xmlns:a14="http://schemas.microsoft.com/office/drawing/2010/main" val="0"/>
              </a:ext>
            </a:extLst>
          </a:blip>
          <a:srcRect l="2116" t="962" r="76214" b="44463"/>
          <a:stretch/>
        </p:blipFill>
        <p:spPr>
          <a:xfrm>
            <a:off x="10049855" y="186381"/>
            <a:ext cx="1222048" cy="1367327"/>
          </a:xfrm>
          <a:prstGeom prst="rect">
            <a:avLst/>
          </a:prstGeom>
        </p:spPr>
      </p:pic>
      <p:sp>
        <p:nvSpPr>
          <p:cNvPr id="4" name="CuadroTexto 3"/>
          <p:cNvSpPr txBox="1"/>
          <p:nvPr/>
        </p:nvSpPr>
        <p:spPr>
          <a:xfrm>
            <a:off x="1307506" y="608434"/>
            <a:ext cx="5007835" cy="523220"/>
          </a:xfrm>
          <a:prstGeom prst="rect">
            <a:avLst/>
          </a:prstGeom>
          <a:noFill/>
        </p:spPr>
        <p:txBody>
          <a:bodyPr wrap="square" rtlCol="0">
            <a:spAutoFit/>
          </a:bodyPr>
          <a:lstStyle/>
          <a:p>
            <a:pPr lvl="0" eaLnBrk="0" fontAlgn="base" hangingPunct="0">
              <a:spcBef>
                <a:spcPct val="0"/>
              </a:spcBef>
              <a:spcAft>
                <a:spcPct val="0"/>
              </a:spcAft>
              <a:defRPr/>
            </a:pPr>
            <a:r>
              <a:rPr lang="en-US" altLang="es-ES_tradnl" sz="2800" b="1" dirty="0" smtClean="0">
                <a:solidFill>
                  <a:srgbClr val="002060"/>
                </a:solidFill>
              </a:rPr>
              <a:t>AI disclosure taxonomy</a:t>
            </a:r>
            <a:endParaRPr lang="en-US" altLang="es-ES_tradnl" sz="2800" b="1" dirty="0">
              <a:solidFill>
                <a:srgbClr val="002060"/>
              </a:solidFill>
              <a:latin typeface="Calibri" panose="020F0502020204030204" pitchFamily="34" charset="0"/>
              <a:ea typeface="ＭＳ Ｐゴシック" panose="020B0600070205080204" pitchFamily="34" charset="-128"/>
            </a:endParaRPr>
          </a:p>
        </p:txBody>
      </p:sp>
      <p:graphicFrame>
        <p:nvGraphicFramePr>
          <p:cNvPr id="6" name="Tabla 5"/>
          <p:cNvGraphicFramePr>
            <a:graphicFrameLocks noGrp="1"/>
          </p:cNvGraphicFramePr>
          <p:nvPr>
            <p:extLst>
              <p:ext uri="{D42A27DB-BD31-4B8C-83A1-F6EECF244321}">
                <p14:modId xmlns:p14="http://schemas.microsoft.com/office/powerpoint/2010/main" val="3104232598"/>
              </p:ext>
            </p:extLst>
          </p:nvPr>
        </p:nvGraphicFramePr>
        <p:xfrm>
          <a:off x="1307505" y="1829165"/>
          <a:ext cx="8742350" cy="4251728"/>
        </p:xfrm>
        <a:graphic>
          <a:graphicData uri="http://schemas.openxmlformats.org/drawingml/2006/table">
            <a:tbl>
              <a:tblPr firstRow="1" bandRow="1">
                <a:tableStyleId>{F5AB1C69-6EDB-4FF4-983F-18BD219EF322}</a:tableStyleId>
              </a:tblPr>
              <a:tblGrid>
                <a:gridCol w="2344361">
                  <a:extLst>
                    <a:ext uri="{9D8B030D-6E8A-4147-A177-3AD203B41FA5}">
                      <a16:colId xmlns:a16="http://schemas.microsoft.com/office/drawing/2014/main" xmlns="" val="2899483255"/>
                    </a:ext>
                  </a:extLst>
                </a:gridCol>
                <a:gridCol w="6397989">
                  <a:extLst>
                    <a:ext uri="{9D8B030D-6E8A-4147-A177-3AD203B41FA5}">
                      <a16:colId xmlns:a16="http://schemas.microsoft.com/office/drawing/2014/main" xmlns="" val="2942666533"/>
                    </a:ext>
                  </a:extLst>
                </a:gridCol>
              </a:tblGrid>
              <a:tr h="526230">
                <a:tc>
                  <a:txBody>
                    <a:bodyPr/>
                    <a:lstStyle/>
                    <a:p>
                      <a:pPr algn="ctr"/>
                      <a:r>
                        <a:rPr lang="es-ES" sz="2000" dirty="0" smtClean="0"/>
                        <a:t>Category</a:t>
                      </a:r>
                      <a:endParaRPr lang="es-ES" sz="2000" dirty="0"/>
                    </a:p>
                  </a:txBody>
                  <a:tcPr anchor="ctr"/>
                </a:tc>
                <a:tc>
                  <a:txBody>
                    <a:bodyPr/>
                    <a:lstStyle/>
                    <a:p>
                      <a:pPr algn="ctr"/>
                      <a:r>
                        <a:rPr lang="es-ES" sz="2000" dirty="0" smtClean="0"/>
                        <a:t>Description</a:t>
                      </a:r>
                      <a:endParaRPr lang="es-ES" sz="2000" dirty="0"/>
                    </a:p>
                  </a:txBody>
                  <a:tcPr anchor="ctr"/>
                </a:tc>
                <a:extLst>
                  <a:ext uri="{0D108BD9-81ED-4DB2-BD59-A6C34878D82A}">
                    <a16:rowId xmlns:a16="http://schemas.microsoft.com/office/drawing/2014/main" xmlns="" val="711997477"/>
                  </a:ext>
                </a:extLst>
              </a:tr>
              <a:tr h="1175007">
                <a:tc>
                  <a:txBody>
                    <a:bodyPr/>
                    <a:lstStyle/>
                    <a:p>
                      <a:pPr algn="l">
                        <a:lnSpc>
                          <a:spcPct val="115000"/>
                        </a:lnSpc>
                        <a:spcAft>
                          <a:spcPts val="0"/>
                        </a:spcAft>
                      </a:pPr>
                      <a:r>
                        <a:rPr lang="it-IT" sz="1800" dirty="0">
                          <a:effectLst/>
                          <a:latin typeface="+mn-lt"/>
                          <a:ea typeface="Arial" panose="020B0604020202020204" pitchFamily="34" charset="0"/>
                        </a:rPr>
                        <a:t>General statement</a:t>
                      </a:r>
                      <a:endParaRPr lang="it-IT" sz="2400" dirty="0">
                        <a:effectLst/>
                        <a:latin typeface="+mn-lt"/>
                        <a:ea typeface="Arial" panose="020B0604020202020204" pitchFamily="34" charset="0"/>
                      </a:endParaRPr>
                    </a:p>
                  </a:txBody>
                  <a:tcPr marL="63500" marR="63500" marT="63500" marB="63500" anchor="ctr"/>
                </a:tc>
                <a:tc>
                  <a:txBody>
                    <a:bodyPr/>
                    <a:lstStyle/>
                    <a:p>
                      <a:pPr algn="just">
                        <a:lnSpc>
                          <a:spcPct val="115000"/>
                        </a:lnSpc>
                        <a:spcAft>
                          <a:spcPts val="0"/>
                        </a:spcAft>
                      </a:pPr>
                      <a:r>
                        <a:rPr lang="en-GB" sz="1800">
                          <a:effectLst/>
                          <a:latin typeface="+mn-lt"/>
                          <a:ea typeface="Arial" panose="020B0604020202020204" pitchFamily="34" charset="0"/>
                        </a:rPr>
                        <a:t>Sentences with generic content, referring for example to the context in which the company operates or the spread of new technologies, not providing any specific information regarding AI development, deployment and use.</a:t>
                      </a:r>
                      <a:endParaRPr lang="it-IT" sz="2400">
                        <a:effectLst/>
                        <a:latin typeface="+mn-lt"/>
                        <a:ea typeface="Arial" panose="020B0604020202020204" pitchFamily="34" charset="0"/>
                      </a:endParaRPr>
                    </a:p>
                  </a:txBody>
                  <a:tcPr marL="63500" marR="63500" marT="63500" marB="63500"/>
                </a:tc>
                <a:extLst>
                  <a:ext uri="{0D108BD9-81ED-4DB2-BD59-A6C34878D82A}">
                    <a16:rowId xmlns:a16="http://schemas.microsoft.com/office/drawing/2014/main" xmlns="" val="3708323785"/>
                  </a:ext>
                </a:extLst>
              </a:tr>
              <a:tr h="526230">
                <a:tc>
                  <a:txBody>
                    <a:bodyPr/>
                    <a:lstStyle/>
                    <a:p>
                      <a:pPr algn="l">
                        <a:lnSpc>
                          <a:spcPct val="115000"/>
                        </a:lnSpc>
                        <a:spcAft>
                          <a:spcPts val="0"/>
                        </a:spcAft>
                      </a:pPr>
                      <a:r>
                        <a:rPr lang="it-IT" sz="1800" dirty="0">
                          <a:effectLst/>
                          <a:latin typeface="+mn-lt"/>
                          <a:ea typeface="Arial" panose="020B0604020202020204" pitchFamily="34" charset="0"/>
                        </a:rPr>
                        <a:t>Project </a:t>
                      </a:r>
                      <a:endParaRPr lang="it-IT" sz="2400" dirty="0">
                        <a:effectLst/>
                        <a:latin typeface="+mn-lt"/>
                        <a:ea typeface="Arial" panose="020B0604020202020204" pitchFamily="34" charset="0"/>
                      </a:endParaRPr>
                    </a:p>
                  </a:txBody>
                  <a:tcPr marL="63500" marR="63500" marT="63500" marB="63500" anchor="ctr"/>
                </a:tc>
                <a:tc>
                  <a:txBody>
                    <a:bodyPr/>
                    <a:lstStyle/>
                    <a:p>
                      <a:pPr algn="just">
                        <a:lnSpc>
                          <a:spcPct val="115000"/>
                        </a:lnSpc>
                        <a:spcAft>
                          <a:spcPts val="0"/>
                        </a:spcAft>
                      </a:pPr>
                      <a:r>
                        <a:rPr lang="en-GB" sz="1800" dirty="0">
                          <a:effectLst/>
                          <a:latin typeface="+mn-lt"/>
                          <a:ea typeface="Arial" panose="020B0604020202020204" pitchFamily="34" charset="0"/>
                        </a:rPr>
                        <a:t>Specific projects, developed or under development, related to AI</a:t>
                      </a:r>
                      <a:endParaRPr lang="it-IT" sz="2400" dirty="0">
                        <a:effectLst/>
                        <a:latin typeface="+mn-lt"/>
                        <a:ea typeface="Arial" panose="020B0604020202020204" pitchFamily="34" charset="0"/>
                      </a:endParaRPr>
                    </a:p>
                  </a:txBody>
                  <a:tcPr marL="63500" marR="63500" marT="63500" marB="63500"/>
                </a:tc>
              </a:tr>
              <a:tr h="677612">
                <a:tc>
                  <a:txBody>
                    <a:bodyPr/>
                    <a:lstStyle/>
                    <a:p>
                      <a:pPr algn="l">
                        <a:lnSpc>
                          <a:spcPct val="115000"/>
                        </a:lnSpc>
                        <a:spcAft>
                          <a:spcPts val="0"/>
                        </a:spcAft>
                      </a:pPr>
                      <a:r>
                        <a:rPr lang="it-IT" sz="1800" dirty="0">
                          <a:effectLst/>
                          <a:latin typeface="+mn-lt"/>
                          <a:ea typeface="Arial" panose="020B0604020202020204" pitchFamily="34" charset="0"/>
                        </a:rPr>
                        <a:t>Unit</a:t>
                      </a:r>
                      <a:endParaRPr lang="it-IT" sz="2400" dirty="0">
                        <a:effectLst/>
                        <a:latin typeface="+mn-lt"/>
                        <a:ea typeface="Arial" panose="020B0604020202020204" pitchFamily="34" charset="0"/>
                      </a:endParaRPr>
                    </a:p>
                  </a:txBody>
                  <a:tcPr marL="63500" marR="63500" marT="63500" marB="63500" anchor="ctr"/>
                </a:tc>
                <a:tc>
                  <a:txBody>
                    <a:bodyPr/>
                    <a:lstStyle/>
                    <a:p>
                      <a:pPr algn="just">
                        <a:lnSpc>
                          <a:spcPct val="115000"/>
                        </a:lnSpc>
                        <a:spcAft>
                          <a:spcPts val="0"/>
                        </a:spcAft>
                      </a:pPr>
                      <a:r>
                        <a:rPr lang="en-GB" sz="1800" dirty="0" err="1">
                          <a:effectLst/>
                          <a:latin typeface="+mn-lt"/>
                          <a:ea typeface="Arial" panose="020B0604020202020204" pitchFamily="34" charset="0"/>
                        </a:rPr>
                        <a:t>Specif</a:t>
                      </a:r>
                      <a:r>
                        <a:rPr lang="en-GB" sz="1800" dirty="0">
                          <a:effectLst/>
                          <a:latin typeface="+mn-lt"/>
                          <a:ea typeface="Arial" panose="020B0604020202020204" pitchFamily="34" charset="0"/>
                        </a:rPr>
                        <a:t> organisational unit responsible for developing, deploying and managing AI systems employment</a:t>
                      </a:r>
                      <a:endParaRPr lang="it-IT" sz="2400" dirty="0">
                        <a:effectLst/>
                        <a:latin typeface="+mn-lt"/>
                        <a:ea typeface="Arial" panose="020B0604020202020204" pitchFamily="34" charset="0"/>
                      </a:endParaRPr>
                    </a:p>
                  </a:txBody>
                  <a:tcPr marL="63500" marR="63500" marT="63500" marB="63500"/>
                </a:tc>
                <a:extLst>
                  <a:ext uri="{0D108BD9-81ED-4DB2-BD59-A6C34878D82A}">
                    <a16:rowId xmlns:a16="http://schemas.microsoft.com/office/drawing/2014/main" xmlns="" val="1880456510"/>
                  </a:ext>
                </a:extLst>
              </a:tr>
              <a:tr h="526230">
                <a:tc>
                  <a:txBody>
                    <a:bodyPr/>
                    <a:lstStyle/>
                    <a:p>
                      <a:pPr algn="l">
                        <a:lnSpc>
                          <a:spcPct val="115000"/>
                        </a:lnSpc>
                        <a:spcAft>
                          <a:spcPts val="0"/>
                        </a:spcAft>
                      </a:pPr>
                      <a:r>
                        <a:rPr lang="it-IT" sz="1800" dirty="0">
                          <a:effectLst/>
                          <a:latin typeface="+mn-lt"/>
                          <a:ea typeface="Arial" panose="020B0604020202020204" pitchFamily="34" charset="0"/>
                        </a:rPr>
                        <a:t>Product/</a:t>
                      </a:r>
                      <a:r>
                        <a:rPr lang="it-IT" sz="1800" dirty="0" err="1">
                          <a:effectLst/>
                          <a:latin typeface="+mn-lt"/>
                          <a:ea typeface="Arial" panose="020B0604020202020204" pitchFamily="34" charset="0"/>
                        </a:rPr>
                        <a:t>application</a:t>
                      </a:r>
                      <a:endParaRPr lang="it-IT" sz="2400" dirty="0">
                        <a:effectLst/>
                        <a:latin typeface="+mn-lt"/>
                        <a:ea typeface="Arial" panose="020B0604020202020204" pitchFamily="34" charset="0"/>
                      </a:endParaRPr>
                    </a:p>
                  </a:txBody>
                  <a:tcPr marL="63500" marR="63500" marT="63500" marB="63500" anchor="ctr"/>
                </a:tc>
                <a:tc>
                  <a:txBody>
                    <a:bodyPr/>
                    <a:lstStyle/>
                    <a:p>
                      <a:pPr algn="just">
                        <a:lnSpc>
                          <a:spcPct val="115000"/>
                        </a:lnSpc>
                        <a:spcAft>
                          <a:spcPts val="0"/>
                        </a:spcAft>
                      </a:pPr>
                      <a:r>
                        <a:rPr lang="en-GB" sz="1800" dirty="0">
                          <a:effectLst/>
                          <a:latin typeface="+mn-lt"/>
                          <a:ea typeface="Arial" panose="020B0604020202020204" pitchFamily="34" charset="0"/>
                        </a:rPr>
                        <a:t>Specific AI applications (example </a:t>
                      </a:r>
                      <a:r>
                        <a:rPr lang="en-GB" sz="1800" dirty="0" err="1">
                          <a:effectLst/>
                          <a:latin typeface="+mn-lt"/>
                          <a:ea typeface="Arial" panose="020B0604020202020204" pitchFamily="34" charset="0"/>
                        </a:rPr>
                        <a:t>chatbot</a:t>
                      </a:r>
                      <a:r>
                        <a:rPr lang="en-GB" sz="1800" dirty="0">
                          <a:effectLst/>
                          <a:latin typeface="+mn-lt"/>
                          <a:ea typeface="Arial" panose="020B0604020202020204" pitchFamily="34" charset="0"/>
                        </a:rPr>
                        <a:t>, etc.)</a:t>
                      </a:r>
                      <a:endParaRPr lang="it-IT" sz="2400" dirty="0">
                        <a:effectLst/>
                        <a:latin typeface="+mn-lt"/>
                        <a:ea typeface="Arial" panose="020B0604020202020204" pitchFamily="34" charset="0"/>
                      </a:endParaRPr>
                    </a:p>
                  </a:txBody>
                  <a:tcPr marL="63500" marR="63500" marT="63500" marB="63500"/>
                </a:tc>
                <a:extLst>
                  <a:ext uri="{0D108BD9-81ED-4DB2-BD59-A6C34878D82A}">
                    <a16:rowId xmlns:a16="http://schemas.microsoft.com/office/drawing/2014/main" xmlns="" val="1849720250"/>
                  </a:ext>
                </a:extLst>
              </a:tr>
              <a:tr h="526230">
                <a:tc>
                  <a:txBody>
                    <a:bodyPr/>
                    <a:lstStyle/>
                    <a:p>
                      <a:pPr algn="l">
                        <a:lnSpc>
                          <a:spcPct val="115000"/>
                        </a:lnSpc>
                        <a:spcAft>
                          <a:spcPts val="0"/>
                        </a:spcAft>
                      </a:pPr>
                      <a:r>
                        <a:rPr lang="it-IT" sz="1800" dirty="0" err="1">
                          <a:effectLst/>
                          <a:latin typeface="+mn-lt"/>
                          <a:ea typeface="Arial" panose="020B0604020202020204" pitchFamily="34" charset="0"/>
                        </a:rPr>
                        <a:t>Ethics</a:t>
                      </a:r>
                      <a:r>
                        <a:rPr lang="it-IT" sz="1800" dirty="0">
                          <a:effectLst/>
                          <a:latin typeface="+mn-lt"/>
                          <a:ea typeface="Arial" panose="020B0604020202020204" pitchFamily="34" charset="0"/>
                        </a:rPr>
                        <a:t> </a:t>
                      </a:r>
                      <a:endParaRPr lang="it-IT" sz="2400" dirty="0">
                        <a:effectLst/>
                        <a:latin typeface="+mn-lt"/>
                        <a:ea typeface="Arial" panose="020B0604020202020204" pitchFamily="34" charset="0"/>
                      </a:endParaRPr>
                    </a:p>
                  </a:txBody>
                  <a:tcPr marL="63500" marR="63500" marT="63500" marB="63500" anchor="ctr"/>
                </a:tc>
                <a:tc>
                  <a:txBody>
                    <a:bodyPr/>
                    <a:lstStyle/>
                    <a:p>
                      <a:pPr algn="just">
                        <a:lnSpc>
                          <a:spcPct val="115000"/>
                        </a:lnSpc>
                        <a:spcAft>
                          <a:spcPts val="0"/>
                        </a:spcAft>
                      </a:pPr>
                      <a:r>
                        <a:rPr lang="it-IT" sz="1800" dirty="0">
                          <a:effectLst/>
                          <a:latin typeface="+mn-lt"/>
                          <a:ea typeface="Arial" panose="020B0604020202020204" pitchFamily="34" charset="0"/>
                        </a:rPr>
                        <a:t>AI </a:t>
                      </a:r>
                      <a:r>
                        <a:rPr lang="it-IT" sz="1800" dirty="0" err="1">
                          <a:effectLst/>
                          <a:latin typeface="+mn-lt"/>
                          <a:ea typeface="Arial" panose="020B0604020202020204" pitchFamily="34" charset="0"/>
                        </a:rPr>
                        <a:t>ethical</a:t>
                      </a:r>
                      <a:r>
                        <a:rPr lang="it-IT" sz="1800" dirty="0">
                          <a:effectLst/>
                          <a:latin typeface="+mn-lt"/>
                          <a:ea typeface="Arial" panose="020B0604020202020204" pitchFamily="34" charset="0"/>
                        </a:rPr>
                        <a:t> </a:t>
                      </a:r>
                      <a:r>
                        <a:rPr lang="it-IT" sz="1800" dirty="0" err="1">
                          <a:effectLst/>
                          <a:latin typeface="+mn-lt"/>
                          <a:ea typeface="Arial" panose="020B0604020202020204" pitchFamily="34" charset="0"/>
                        </a:rPr>
                        <a:t>principles</a:t>
                      </a:r>
                      <a:endParaRPr lang="it-IT" sz="2400" dirty="0">
                        <a:effectLst/>
                        <a:latin typeface="+mn-lt"/>
                        <a:ea typeface="Arial" panose="020B0604020202020204" pitchFamily="34" charset="0"/>
                      </a:endParaRPr>
                    </a:p>
                  </a:txBody>
                  <a:tcPr marL="63500" marR="63500" marT="63500" marB="63500"/>
                </a:tc>
                <a:extLst>
                  <a:ext uri="{0D108BD9-81ED-4DB2-BD59-A6C34878D82A}">
                    <a16:rowId xmlns:a16="http://schemas.microsoft.com/office/drawing/2014/main" xmlns="" val="1254179105"/>
                  </a:ext>
                </a:extLst>
              </a:tr>
            </a:tbl>
          </a:graphicData>
        </a:graphic>
      </p:graphicFrame>
      <p:sp>
        <p:nvSpPr>
          <p:cNvPr id="5" name="Marcador de número de diapositiva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1127EC-E813-480E-9766-8489B499E0C8}" type="slidenum">
              <a:rPr kumimoji="0" lang="es-E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s-E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24237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Recorte de pantalla"/>
          <p:cNvPicPr>
            <a:picLocks noChangeAspect="1"/>
          </p:cNvPicPr>
          <p:nvPr/>
        </p:nvPicPr>
        <p:blipFill rotWithShape="1">
          <a:blip r:embed="rId2">
            <a:extLst>
              <a:ext uri="{28A0092B-C50C-407E-A947-70E740481C1C}">
                <a14:useLocalDpi xmlns:a14="http://schemas.microsoft.com/office/drawing/2010/main" val="0"/>
              </a:ext>
            </a:extLst>
          </a:blip>
          <a:srcRect l="2116" t="962" r="76214" b="44463"/>
          <a:stretch/>
        </p:blipFill>
        <p:spPr>
          <a:xfrm>
            <a:off x="10049855" y="186381"/>
            <a:ext cx="1222048" cy="1367327"/>
          </a:xfrm>
          <a:prstGeom prst="rect">
            <a:avLst/>
          </a:prstGeom>
        </p:spPr>
      </p:pic>
      <p:sp>
        <p:nvSpPr>
          <p:cNvPr id="2" name="Subtítulo 1"/>
          <p:cNvSpPr>
            <a:spLocks noGrp="1"/>
          </p:cNvSpPr>
          <p:nvPr>
            <p:ph type="subTitle" idx="1"/>
          </p:nvPr>
        </p:nvSpPr>
        <p:spPr>
          <a:xfrm>
            <a:off x="700755" y="1931350"/>
            <a:ext cx="9981488" cy="4409629"/>
          </a:xfrm>
        </p:spPr>
        <p:txBody>
          <a:bodyPr>
            <a:normAutofit/>
          </a:bodyPr>
          <a:lstStyle/>
          <a:p>
            <a:pPr lvl="0" algn="just">
              <a:lnSpc>
                <a:spcPct val="120000"/>
              </a:lnSpc>
              <a:buSzPct val="125000"/>
              <a:defRPr/>
            </a:pPr>
            <a:r>
              <a:rPr lang="es-ES" sz="2000" dirty="0">
                <a:solidFill>
                  <a:prstClr val="black"/>
                </a:solidFill>
                <a:cs typeface="Times" panose="02020603050405020304" pitchFamily="18" charset="0"/>
              </a:rPr>
              <a:t>Companies </a:t>
            </a:r>
            <a:r>
              <a:rPr lang="es-ES" sz="2000" dirty="0" err="1">
                <a:solidFill>
                  <a:prstClr val="black"/>
                </a:solidFill>
                <a:cs typeface="Times" panose="02020603050405020304" pitchFamily="18" charset="0"/>
              </a:rPr>
              <a:t>were</a:t>
            </a:r>
            <a:r>
              <a:rPr lang="es-ES" sz="2000" dirty="0">
                <a:solidFill>
                  <a:prstClr val="black"/>
                </a:solidFill>
                <a:cs typeface="Times" panose="02020603050405020304" pitchFamily="18" charset="0"/>
              </a:rPr>
              <a:t> </a:t>
            </a:r>
            <a:r>
              <a:rPr lang="es-ES" sz="2000" dirty="0" err="1">
                <a:solidFill>
                  <a:prstClr val="black"/>
                </a:solidFill>
                <a:cs typeface="Times" panose="02020603050405020304" pitchFamily="18" charset="0"/>
              </a:rPr>
              <a:t>then</a:t>
            </a:r>
            <a:r>
              <a:rPr lang="es-ES" sz="2000" dirty="0">
                <a:solidFill>
                  <a:prstClr val="black"/>
                </a:solidFill>
                <a:cs typeface="Times" panose="02020603050405020304" pitchFamily="18" charset="0"/>
              </a:rPr>
              <a:t> </a:t>
            </a:r>
            <a:r>
              <a:rPr lang="es-ES" sz="2000" dirty="0" err="1">
                <a:solidFill>
                  <a:prstClr val="black"/>
                </a:solidFill>
                <a:cs typeface="Times" panose="02020603050405020304" pitchFamily="18" charset="0"/>
              </a:rPr>
              <a:t>considered</a:t>
            </a:r>
            <a:r>
              <a:rPr lang="es-ES" sz="2000" dirty="0">
                <a:solidFill>
                  <a:prstClr val="black"/>
                </a:solidFill>
                <a:cs typeface="Times" panose="02020603050405020304" pitchFamily="18" charset="0"/>
              </a:rPr>
              <a:t> active (</a:t>
            </a:r>
            <a:r>
              <a:rPr lang="es-ES" sz="2000" dirty="0" err="1">
                <a:solidFill>
                  <a:prstClr val="black"/>
                </a:solidFill>
                <a:cs typeface="Times" panose="02020603050405020304" pitchFamily="18" charset="0"/>
              </a:rPr>
              <a:t>if</a:t>
            </a:r>
            <a:r>
              <a:rPr lang="es-ES" sz="2000" dirty="0">
                <a:solidFill>
                  <a:prstClr val="black"/>
                </a:solidFill>
                <a:cs typeface="Times" panose="02020603050405020304" pitchFamily="18" charset="0"/>
              </a:rPr>
              <a:t> </a:t>
            </a:r>
            <a:r>
              <a:rPr lang="es-ES" sz="2000" dirty="0" err="1">
                <a:solidFill>
                  <a:prstClr val="black"/>
                </a:solidFill>
                <a:cs typeface="Times" panose="02020603050405020304" pitchFamily="18" charset="0"/>
              </a:rPr>
              <a:t>they</a:t>
            </a:r>
            <a:r>
              <a:rPr lang="es-ES" sz="2000" dirty="0">
                <a:solidFill>
                  <a:prstClr val="black"/>
                </a:solidFill>
                <a:cs typeface="Times" panose="02020603050405020304" pitchFamily="18" charset="0"/>
              </a:rPr>
              <a:t> </a:t>
            </a:r>
            <a:r>
              <a:rPr lang="es-ES" sz="2000" dirty="0" err="1">
                <a:solidFill>
                  <a:prstClr val="black"/>
                </a:solidFill>
                <a:cs typeface="Times" panose="02020603050405020304" pitchFamily="18" charset="0"/>
              </a:rPr>
              <a:t>report</a:t>
            </a:r>
            <a:r>
              <a:rPr lang="es-ES" sz="2000" dirty="0">
                <a:solidFill>
                  <a:prstClr val="black"/>
                </a:solidFill>
                <a:cs typeface="Times" panose="02020603050405020304" pitchFamily="18" charset="0"/>
              </a:rPr>
              <a:t> </a:t>
            </a:r>
            <a:r>
              <a:rPr lang="es-ES" sz="2000" dirty="0" err="1">
                <a:solidFill>
                  <a:prstClr val="black"/>
                </a:solidFill>
                <a:cs typeface="Times" panose="02020603050405020304" pitchFamily="18" charset="0"/>
              </a:rPr>
              <a:t>some</a:t>
            </a:r>
            <a:r>
              <a:rPr lang="es-ES" sz="2000" dirty="0">
                <a:solidFill>
                  <a:prstClr val="black"/>
                </a:solidFill>
                <a:cs typeface="Times" panose="02020603050405020304" pitchFamily="18" charset="0"/>
              </a:rPr>
              <a:t> </a:t>
            </a:r>
            <a:r>
              <a:rPr lang="es-ES" sz="2000" dirty="0" err="1">
                <a:solidFill>
                  <a:prstClr val="black"/>
                </a:solidFill>
                <a:cs typeface="Times" panose="02020603050405020304" pitchFamily="18" charset="0"/>
              </a:rPr>
              <a:t>projects</a:t>
            </a:r>
            <a:r>
              <a:rPr lang="es-ES" sz="2000" dirty="0">
                <a:solidFill>
                  <a:prstClr val="black"/>
                </a:solidFill>
                <a:cs typeface="Times" panose="02020603050405020304" pitchFamily="18" charset="0"/>
              </a:rPr>
              <a:t>, </a:t>
            </a:r>
            <a:r>
              <a:rPr lang="es-ES" sz="2000" dirty="0" err="1">
                <a:solidFill>
                  <a:prstClr val="black"/>
                </a:solidFill>
                <a:cs typeface="Times" panose="02020603050405020304" pitchFamily="18" charset="0"/>
              </a:rPr>
              <a:t>products</a:t>
            </a:r>
            <a:r>
              <a:rPr lang="es-ES" sz="2000" dirty="0">
                <a:solidFill>
                  <a:prstClr val="black"/>
                </a:solidFill>
                <a:cs typeface="Times" panose="02020603050405020304" pitchFamily="18" charset="0"/>
              </a:rPr>
              <a:t> </a:t>
            </a:r>
            <a:r>
              <a:rPr lang="es-ES" sz="2000" dirty="0" err="1">
                <a:solidFill>
                  <a:prstClr val="black"/>
                </a:solidFill>
                <a:cs typeface="Times" panose="02020603050405020304" pitchFamily="18" charset="0"/>
              </a:rPr>
              <a:t>or</a:t>
            </a:r>
            <a:r>
              <a:rPr lang="es-ES" sz="2000" dirty="0">
                <a:solidFill>
                  <a:prstClr val="black"/>
                </a:solidFill>
                <a:cs typeface="Times" panose="02020603050405020304" pitchFamily="18" charset="0"/>
              </a:rPr>
              <a:t> </a:t>
            </a:r>
            <a:r>
              <a:rPr lang="es-ES" sz="2000" dirty="0" err="1">
                <a:solidFill>
                  <a:prstClr val="black"/>
                </a:solidFill>
                <a:cs typeface="Times" panose="02020603050405020304" pitchFamily="18" charset="0"/>
              </a:rPr>
              <a:t>units</a:t>
            </a:r>
            <a:r>
              <a:rPr lang="es-ES" sz="2000" dirty="0">
                <a:solidFill>
                  <a:prstClr val="black"/>
                </a:solidFill>
                <a:cs typeface="Times" panose="02020603050405020304" pitchFamily="18" charset="0"/>
              </a:rPr>
              <a:t>), </a:t>
            </a:r>
            <a:r>
              <a:rPr lang="es-ES" sz="2000" dirty="0" err="1">
                <a:solidFill>
                  <a:prstClr val="black"/>
                </a:solidFill>
                <a:cs typeface="Times" panose="02020603050405020304" pitchFamily="18" charset="0"/>
              </a:rPr>
              <a:t>or</a:t>
            </a:r>
            <a:r>
              <a:rPr lang="es-ES" sz="2000" dirty="0">
                <a:solidFill>
                  <a:prstClr val="black"/>
                </a:solidFill>
                <a:cs typeface="Times" panose="02020603050405020304" pitchFamily="18" charset="0"/>
              </a:rPr>
              <a:t> no active (no </a:t>
            </a:r>
            <a:r>
              <a:rPr lang="es-ES" sz="2000" dirty="0" err="1">
                <a:solidFill>
                  <a:prstClr val="black"/>
                </a:solidFill>
                <a:cs typeface="Times" panose="02020603050405020304" pitchFamily="18" charset="0"/>
              </a:rPr>
              <a:t>report</a:t>
            </a:r>
            <a:r>
              <a:rPr lang="es-ES" sz="2000" dirty="0">
                <a:solidFill>
                  <a:prstClr val="black"/>
                </a:solidFill>
                <a:cs typeface="Times" panose="02020603050405020304" pitchFamily="18" charset="0"/>
              </a:rPr>
              <a:t> </a:t>
            </a:r>
            <a:r>
              <a:rPr lang="es-ES" sz="2000" dirty="0" err="1">
                <a:solidFill>
                  <a:prstClr val="black"/>
                </a:solidFill>
                <a:cs typeface="Times" panose="02020603050405020304" pitchFamily="18" charset="0"/>
              </a:rPr>
              <a:t>or</a:t>
            </a:r>
            <a:r>
              <a:rPr lang="es-ES" sz="2000" dirty="0">
                <a:solidFill>
                  <a:prstClr val="black"/>
                </a:solidFill>
                <a:cs typeface="Times" panose="02020603050405020304" pitchFamily="18" charset="0"/>
              </a:rPr>
              <a:t> </a:t>
            </a:r>
            <a:r>
              <a:rPr lang="es-ES" sz="2000" dirty="0" err="1">
                <a:solidFill>
                  <a:prstClr val="black"/>
                </a:solidFill>
                <a:cs typeface="Times" panose="02020603050405020304" pitchFamily="18" charset="0"/>
              </a:rPr>
              <a:t>just</a:t>
            </a:r>
            <a:r>
              <a:rPr lang="es-ES" sz="2000" dirty="0">
                <a:solidFill>
                  <a:prstClr val="black"/>
                </a:solidFill>
                <a:cs typeface="Times" panose="02020603050405020304" pitchFamily="18" charset="0"/>
              </a:rPr>
              <a:t> general </a:t>
            </a:r>
            <a:r>
              <a:rPr lang="es-ES" sz="2000" dirty="0" err="1">
                <a:solidFill>
                  <a:prstClr val="black"/>
                </a:solidFill>
                <a:cs typeface="Times" panose="02020603050405020304" pitchFamily="18" charset="0"/>
              </a:rPr>
              <a:t>statements</a:t>
            </a:r>
            <a:r>
              <a:rPr lang="es-ES" sz="2000" dirty="0">
                <a:solidFill>
                  <a:prstClr val="black"/>
                </a:solidFill>
                <a:cs typeface="Times" panose="02020603050405020304" pitchFamily="18" charset="0"/>
              </a:rPr>
              <a:t> </a:t>
            </a:r>
            <a:r>
              <a:rPr lang="es-ES" sz="2000" dirty="0" err="1">
                <a:solidFill>
                  <a:prstClr val="black"/>
                </a:solidFill>
                <a:cs typeface="Times" panose="02020603050405020304" pitchFamily="18" charset="0"/>
              </a:rPr>
              <a:t>on</a:t>
            </a:r>
            <a:r>
              <a:rPr lang="es-ES" sz="2000" dirty="0">
                <a:solidFill>
                  <a:prstClr val="black"/>
                </a:solidFill>
                <a:cs typeface="Times" panose="02020603050405020304" pitchFamily="18" charset="0"/>
              </a:rPr>
              <a:t> AI</a:t>
            </a:r>
            <a:r>
              <a:rPr lang="es-ES" sz="2000" dirty="0" smtClean="0">
                <a:solidFill>
                  <a:prstClr val="black"/>
                </a:solidFill>
                <a:cs typeface="Times" panose="02020603050405020304" pitchFamily="18" charset="0"/>
              </a:rPr>
              <a:t>).</a:t>
            </a:r>
          </a:p>
          <a:p>
            <a:pPr lvl="0" algn="just">
              <a:lnSpc>
                <a:spcPct val="120000"/>
              </a:lnSpc>
              <a:buSzPct val="125000"/>
              <a:defRPr/>
            </a:pPr>
            <a:endParaRPr lang="es-ES" sz="2000" dirty="0">
              <a:solidFill>
                <a:prstClr val="black"/>
              </a:solidFill>
              <a:cs typeface="Times" panose="02020603050405020304" pitchFamily="18" charset="0"/>
            </a:endParaRPr>
          </a:p>
          <a:p>
            <a:pPr lvl="0" algn="just">
              <a:lnSpc>
                <a:spcPct val="120000"/>
              </a:lnSpc>
              <a:buSzPct val="125000"/>
              <a:defRPr/>
            </a:pPr>
            <a:r>
              <a:rPr lang="es-ES" sz="2000" dirty="0" err="1">
                <a:solidFill>
                  <a:prstClr val="black"/>
                </a:solidFill>
                <a:cs typeface="Times" panose="02020603050405020304" pitchFamily="18" charset="0"/>
              </a:rPr>
              <a:t>We</a:t>
            </a:r>
            <a:r>
              <a:rPr lang="es-ES" sz="2000" dirty="0">
                <a:solidFill>
                  <a:prstClr val="black"/>
                </a:solidFill>
                <a:cs typeface="Times" panose="02020603050405020304" pitchFamily="18" charset="0"/>
              </a:rPr>
              <a:t> </a:t>
            </a:r>
            <a:r>
              <a:rPr lang="es-ES" sz="2000" dirty="0" err="1">
                <a:solidFill>
                  <a:prstClr val="black"/>
                </a:solidFill>
                <a:cs typeface="Times" panose="02020603050405020304" pitchFamily="18" charset="0"/>
              </a:rPr>
              <a:t>also</a:t>
            </a:r>
            <a:r>
              <a:rPr lang="es-ES" sz="2000" dirty="0">
                <a:solidFill>
                  <a:prstClr val="black"/>
                </a:solidFill>
                <a:cs typeface="Times" panose="02020603050405020304" pitchFamily="18" charset="0"/>
              </a:rPr>
              <a:t> </a:t>
            </a:r>
            <a:r>
              <a:rPr lang="es-ES" sz="2000" dirty="0" err="1">
                <a:solidFill>
                  <a:prstClr val="black"/>
                </a:solidFill>
                <a:cs typeface="Times" panose="02020603050405020304" pitchFamily="18" charset="0"/>
              </a:rPr>
              <a:t>identified</a:t>
            </a:r>
            <a:r>
              <a:rPr lang="es-ES" sz="2000" dirty="0">
                <a:solidFill>
                  <a:prstClr val="black"/>
                </a:solidFill>
                <a:cs typeface="Times" panose="02020603050405020304" pitchFamily="18" charset="0"/>
              </a:rPr>
              <a:t> </a:t>
            </a:r>
            <a:r>
              <a:rPr lang="es-ES" sz="2000" dirty="0" err="1">
                <a:solidFill>
                  <a:prstClr val="black"/>
                </a:solidFill>
                <a:cs typeface="Times" panose="02020603050405020304" pitchFamily="18" charset="0"/>
              </a:rPr>
              <a:t>companies</a:t>
            </a:r>
            <a:r>
              <a:rPr lang="es-ES" sz="2000" dirty="0">
                <a:solidFill>
                  <a:prstClr val="black"/>
                </a:solidFill>
                <a:cs typeface="Times" panose="02020603050405020304" pitchFamily="18" charset="0"/>
              </a:rPr>
              <a:t> </a:t>
            </a:r>
            <a:r>
              <a:rPr lang="es-ES" sz="2000" dirty="0" err="1">
                <a:solidFill>
                  <a:prstClr val="black"/>
                </a:solidFill>
                <a:cs typeface="Times" panose="02020603050405020304" pitchFamily="18" charset="0"/>
              </a:rPr>
              <a:t>with</a:t>
            </a:r>
            <a:r>
              <a:rPr lang="es-ES" sz="2000" dirty="0">
                <a:solidFill>
                  <a:prstClr val="black"/>
                </a:solidFill>
                <a:cs typeface="Times" panose="02020603050405020304" pitchFamily="18" charset="0"/>
              </a:rPr>
              <a:t> </a:t>
            </a:r>
            <a:r>
              <a:rPr lang="es-ES" sz="2000" dirty="0" err="1">
                <a:solidFill>
                  <a:prstClr val="black"/>
                </a:solidFill>
                <a:cs typeface="Times" panose="02020603050405020304" pitchFamily="18" charset="0"/>
              </a:rPr>
              <a:t>ethical</a:t>
            </a:r>
            <a:r>
              <a:rPr lang="es-ES" sz="2000" dirty="0">
                <a:solidFill>
                  <a:prstClr val="black"/>
                </a:solidFill>
                <a:cs typeface="Times" panose="02020603050405020304" pitchFamily="18" charset="0"/>
              </a:rPr>
              <a:t> </a:t>
            </a:r>
            <a:r>
              <a:rPr lang="es-ES" sz="2000" dirty="0" err="1">
                <a:solidFill>
                  <a:prstClr val="black"/>
                </a:solidFill>
                <a:cs typeface="Times" panose="02020603050405020304" pitchFamily="18" charset="0"/>
              </a:rPr>
              <a:t>principles</a:t>
            </a:r>
            <a:r>
              <a:rPr lang="es-ES" sz="2000" dirty="0" smtClean="0">
                <a:solidFill>
                  <a:prstClr val="black"/>
                </a:solidFill>
                <a:cs typeface="Times" panose="02020603050405020304" pitchFamily="18" charset="0"/>
              </a:rPr>
              <a:t>.</a:t>
            </a:r>
          </a:p>
          <a:p>
            <a:pPr lvl="0" algn="just">
              <a:lnSpc>
                <a:spcPct val="120000"/>
              </a:lnSpc>
              <a:buSzPct val="125000"/>
              <a:defRPr/>
            </a:pPr>
            <a:endParaRPr lang="es-ES" sz="2000" dirty="0">
              <a:solidFill>
                <a:prstClr val="black"/>
              </a:solidFill>
              <a:cs typeface="Times" panose="02020603050405020304" pitchFamily="18" charset="0"/>
            </a:endParaRPr>
          </a:p>
          <a:p>
            <a:pPr lvl="0" algn="just">
              <a:lnSpc>
                <a:spcPct val="120000"/>
              </a:lnSpc>
              <a:buSzPct val="125000"/>
              <a:defRPr/>
            </a:pPr>
            <a:r>
              <a:rPr lang="es-ES" sz="2000" dirty="0" smtClean="0">
                <a:solidFill>
                  <a:prstClr val="black"/>
                </a:solidFill>
                <a:cs typeface="Times" panose="02020603050405020304" pitchFamily="18" charset="0"/>
              </a:rPr>
              <a:t>Once </a:t>
            </a:r>
            <a:r>
              <a:rPr lang="es-ES" sz="2000" dirty="0" err="1" smtClean="0">
                <a:solidFill>
                  <a:prstClr val="black"/>
                </a:solidFill>
                <a:cs typeface="Times" panose="02020603050405020304" pitchFamily="18" charset="0"/>
              </a:rPr>
              <a:t>the</a:t>
            </a:r>
            <a:r>
              <a:rPr lang="es-ES" sz="2000" dirty="0" smtClean="0">
                <a:solidFill>
                  <a:prstClr val="black"/>
                </a:solidFill>
                <a:cs typeface="Times" panose="02020603050405020304" pitchFamily="18" charset="0"/>
              </a:rPr>
              <a:t> </a:t>
            </a:r>
            <a:r>
              <a:rPr lang="es-ES" sz="2000" dirty="0" err="1" smtClean="0">
                <a:solidFill>
                  <a:prstClr val="black"/>
                </a:solidFill>
                <a:cs typeface="Times" panose="02020603050405020304" pitchFamily="18" charset="0"/>
              </a:rPr>
              <a:t>dependent</a:t>
            </a:r>
            <a:r>
              <a:rPr lang="es-ES" sz="2000" dirty="0" smtClean="0">
                <a:solidFill>
                  <a:prstClr val="black"/>
                </a:solidFill>
                <a:cs typeface="Times" panose="02020603050405020304" pitchFamily="18" charset="0"/>
              </a:rPr>
              <a:t> variables </a:t>
            </a:r>
            <a:r>
              <a:rPr lang="es-ES" sz="2000" dirty="0" err="1" smtClean="0">
                <a:solidFill>
                  <a:prstClr val="black"/>
                </a:solidFill>
                <a:cs typeface="Times" panose="02020603050405020304" pitchFamily="18" charset="0"/>
              </a:rPr>
              <a:t>were</a:t>
            </a:r>
            <a:r>
              <a:rPr lang="es-ES" sz="2000" dirty="0" smtClean="0">
                <a:solidFill>
                  <a:prstClr val="black"/>
                </a:solidFill>
                <a:cs typeface="Times" panose="02020603050405020304" pitchFamily="18" charset="0"/>
              </a:rPr>
              <a:t> </a:t>
            </a:r>
            <a:r>
              <a:rPr lang="es-ES" sz="2000" dirty="0" err="1" smtClean="0">
                <a:solidFill>
                  <a:prstClr val="black"/>
                </a:solidFill>
                <a:cs typeface="Times" panose="02020603050405020304" pitchFamily="18" charset="0"/>
              </a:rPr>
              <a:t>collected</a:t>
            </a:r>
            <a:r>
              <a:rPr lang="es-ES" sz="2000" dirty="0" smtClean="0">
                <a:solidFill>
                  <a:prstClr val="black"/>
                </a:solidFill>
                <a:cs typeface="Times" panose="02020603050405020304" pitchFamily="18" charset="0"/>
              </a:rPr>
              <a:t> (</a:t>
            </a:r>
            <a:r>
              <a:rPr lang="es-ES" sz="2000" dirty="0" err="1" smtClean="0">
                <a:solidFill>
                  <a:prstClr val="black"/>
                </a:solidFill>
                <a:cs typeface="Times" panose="02020603050405020304" pitchFamily="18" charset="0"/>
              </a:rPr>
              <a:t>activity</a:t>
            </a:r>
            <a:r>
              <a:rPr lang="es-ES" sz="2000" dirty="0" smtClean="0">
                <a:solidFill>
                  <a:prstClr val="black"/>
                </a:solidFill>
                <a:cs typeface="Times" panose="02020603050405020304" pitchFamily="18" charset="0"/>
              </a:rPr>
              <a:t>, </a:t>
            </a:r>
            <a:r>
              <a:rPr lang="es-ES" sz="2000" dirty="0" err="1" smtClean="0">
                <a:solidFill>
                  <a:prstClr val="black"/>
                </a:solidFill>
                <a:cs typeface="Times" panose="02020603050405020304" pitchFamily="18" charset="0"/>
              </a:rPr>
              <a:t>ethics</a:t>
            </a:r>
            <a:r>
              <a:rPr lang="es-ES" sz="2000" dirty="0" smtClean="0">
                <a:solidFill>
                  <a:prstClr val="black"/>
                </a:solidFill>
                <a:cs typeface="Times" panose="02020603050405020304" pitchFamily="18" charset="0"/>
              </a:rPr>
              <a:t>) </a:t>
            </a:r>
            <a:r>
              <a:rPr lang="es-ES" sz="2000" dirty="0" err="1" smtClean="0">
                <a:solidFill>
                  <a:prstClr val="black"/>
                </a:solidFill>
                <a:cs typeface="Times" panose="02020603050405020304" pitchFamily="18" charset="0"/>
              </a:rPr>
              <a:t>we</a:t>
            </a:r>
            <a:r>
              <a:rPr lang="es-ES" sz="2000" dirty="0" smtClean="0">
                <a:solidFill>
                  <a:prstClr val="black"/>
                </a:solidFill>
                <a:cs typeface="Times" panose="02020603050405020304" pitchFamily="18" charset="0"/>
              </a:rPr>
              <a:t> </a:t>
            </a:r>
            <a:r>
              <a:rPr lang="es-ES" sz="2000" dirty="0" err="1" smtClean="0">
                <a:solidFill>
                  <a:prstClr val="black"/>
                </a:solidFill>
                <a:cs typeface="Times" panose="02020603050405020304" pitchFamily="18" charset="0"/>
              </a:rPr>
              <a:t>identified</a:t>
            </a:r>
            <a:r>
              <a:rPr lang="es-ES" sz="2000" dirty="0" smtClean="0">
                <a:solidFill>
                  <a:prstClr val="black"/>
                </a:solidFill>
                <a:cs typeface="Times" panose="02020603050405020304" pitchFamily="18" charset="0"/>
              </a:rPr>
              <a:t> </a:t>
            </a:r>
            <a:r>
              <a:rPr lang="es-ES" sz="2000" dirty="0" err="1" smtClean="0">
                <a:solidFill>
                  <a:prstClr val="black"/>
                </a:solidFill>
                <a:cs typeface="Times" panose="02020603050405020304" pitchFamily="18" charset="0"/>
              </a:rPr>
              <a:t>potential</a:t>
            </a:r>
            <a:r>
              <a:rPr lang="es-ES" sz="2000" dirty="0" smtClean="0">
                <a:solidFill>
                  <a:prstClr val="black"/>
                </a:solidFill>
                <a:cs typeface="Times" panose="02020603050405020304" pitchFamily="18" charset="0"/>
              </a:rPr>
              <a:t> </a:t>
            </a:r>
            <a:r>
              <a:rPr lang="es-ES" sz="2000" dirty="0" err="1" smtClean="0">
                <a:solidFill>
                  <a:prstClr val="black"/>
                </a:solidFill>
                <a:cs typeface="Times" panose="02020603050405020304" pitchFamily="18" charset="0"/>
              </a:rPr>
              <a:t>explanatory</a:t>
            </a:r>
            <a:r>
              <a:rPr lang="es-ES" sz="2000" dirty="0" smtClean="0">
                <a:solidFill>
                  <a:prstClr val="black"/>
                </a:solidFill>
                <a:cs typeface="Times" panose="02020603050405020304" pitchFamily="18" charset="0"/>
              </a:rPr>
              <a:t> </a:t>
            </a:r>
            <a:r>
              <a:rPr lang="es-ES" sz="2000" dirty="0" err="1" smtClean="0">
                <a:solidFill>
                  <a:prstClr val="black"/>
                </a:solidFill>
                <a:cs typeface="Times" panose="02020603050405020304" pitchFamily="18" charset="0"/>
              </a:rPr>
              <a:t>factors</a:t>
            </a:r>
            <a:r>
              <a:rPr lang="es-ES" sz="2000" dirty="0" smtClean="0">
                <a:solidFill>
                  <a:prstClr val="black"/>
                </a:solidFill>
                <a:cs typeface="Times" panose="02020603050405020304" pitchFamily="18" charset="0"/>
              </a:rPr>
              <a:t>, </a:t>
            </a:r>
            <a:r>
              <a:rPr lang="es-ES" sz="2000" dirty="0" err="1" smtClean="0">
                <a:solidFill>
                  <a:prstClr val="black"/>
                </a:solidFill>
                <a:cs typeface="Times" panose="02020603050405020304" pitchFamily="18" charset="0"/>
              </a:rPr>
              <a:t>namely</a:t>
            </a:r>
            <a:r>
              <a:rPr lang="es-ES" sz="2000" dirty="0" smtClean="0">
                <a:solidFill>
                  <a:prstClr val="black"/>
                </a:solidFill>
                <a:cs typeface="Times" panose="02020603050405020304" pitchFamily="18" charset="0"/>
              </a:rPr>
              <a:t>: </a:t>
            </a:r>
            <a:r>
              <a:rPr lang="es-ES" sz="2000" dirty="0" err="1" smtClean="0">
                <a:solidFill>
                  <a:prstClr val="black"/>
                </a:solidFill>
                <a:cs typeface="Times" panose="02020603050405020304" pitchFamily="18" charset="0"/>
              </a:rPr>
              <a:t>the</a:t>
            </a:r>
            <a:r>
              <a:rPr lang="es-ES" sz="2000" dirty="0" smtClean="0">
                <a:solidFill>
                  <a:prstClr val="black"/>
                </a:solidFill>
                <a:cs typeface="Times" panose="02020603050405020304" pitchFamily="18" charset="0"/>
              </a:rPr>
              <a:t> </a:t>
            </a:r>
            <a:r>
              <a:rPr lang="es-ES" sz="2000" dirty="0" err="1" smtClean="0">
                <a:solidFill>
                  <a:prstClr val="black"/>
                </a:solidFill>
                <a:cs typeface="Times" panose="02020603050405020304" pitchFamily="18" charset="0"/>
              </a:rPr>
              <a:t>size</a:t>
            </a:r>
            <a:r>
              <a:rPr lang="es-ES" sz="2000" dirty="0" smtClean="0">
                <a:solidFill>
                  <a:prstClr val="black"/>
                </a:solidFill>
                <a:cs typeface="Times" panose="02020603050405020304" pitchFamily="18" charset="0"/>
              </a:rPr>
              <a:t> of </a:t>
            </a:r>
            <a:r>
              <a:rPr lang="es-ES" sz="2000" dirty="0" err="1" smtClean="0">
                <a:solidFill>
                  <a:prstClr val="black"/>
                </a:solidFill>
                <a:cs typeface="Times" panose="02020603050405020304" pitchFamily="18" charset="0"/>
              </a:rPr>
              <a:t>the</a:t>
            </a:r>
            <a:r>
              <a:rPr lang="es-ES" sz="2000" dirty="0" smtClean="0">
                <a:solidFill>
                  <a:prstClr val="black"/>
                </a:solidFill>
                <a:cs typeface="Times" panose="02020603050405020304" pitchFamily="18" charset="0"/>
              </a:rPr>
              <a:t> Company (</a:t>
            </a:r>
            <a:r>
              <a:rPr lang="es-ES" sz="2000" dirty="0" err="1" smtClean="0">
                <a:solidFill>
                  <a:prstClr val="black"/>
                </a:solidFill>
                <a:cs typeface="Times" panose="02020603050405020304" pitchFamily="18" charset="0"/>
              </a:rPr>
              <a:t>revenue</a:t>
            </a:r>
            <a:r>
              <a:rPr lang="es-ES" sz="2000" dirty="0" smtClean="0">
                <a:solidFill>
                  <a:prstClr val="black"/>
                </a:solidFill>
                <a:cs typeface="Times" panose="02020603050405020304" pitchFamily="18" charset="0"/>
              </a:rPr>
              <a:t>), </a:t>
            </a:r>
            <a:r>
              <a:rPr lang="es-ES" sz="2000" dirty="0" err="1" smtClean="0">
                <a:solidFill>
                  <a:prstClr val="black"/>
                </a:solidFill>
                <a:cs typeface="Times" panose="02020603050405020304" pitchFamily="18" charset="0"/>
              </a:rPr>
              <a:t>the</a:t>
            </a:r>
            <a:r>
              <a:rPr lang="es-ES" sz="2000" dirty="0" smtClean="0">
                <a:solidFill>
                  <a:prstClr val="black"/>
                </a:solidFill>
                <a:cs typeface="Times" panose="02020603050405020304" pitchFamily="18" charset="0"/>
              </a:rPr>
              <a:t> sector in </a:t>
            </a:r>
            <a:r>
              <a:rPr lang="es-ES" sz="2000" dirty="0" err="1" smtClean="0">
                <a:solidFill>
                  <a:prstClr val="black"/>
                </a:solidFill>
                <a:cs typeface="Times" panose="02020603050405020304" pitchFamily="18" charset="0"/>
              </a:rPr>
              <a:t>which</a:t>
            </a:r>
            <a:r>
              <a:rPr lang="es-ES" sz="2000" dirty="0" smtClean="0">
                <a:solidFill>
                  <a:prstClr val="black"/>
                </a:solidFill>
                <a:cs typeface="Times" panose="02020603050405020304" pitchFamily="18" charset="0"/>
              </a:rPr>
              <a:t> </a:t>
            </a:r>
            <a:r>
              <a:rPr lang="es-ES" sz="2000" dirty="0" err="1" smtClean="0">
                <a:solidFill>
                  <a:prstClr val="black"/>
                </a:solidFill>
                <a:cs typeface="Times" panose="02020603050405020304" pitchFamily="18" charset="0"/>
              </a:rPr>
              <a:t>it</a:t>
            </a:r>
            <a:r>
              <a:rPr lang="es-ES" sz="2000" dirty="0" smtClean="0">
                <a:solidFill>
                  <a:prstClr val="black"/>
                </a:solidFill>
                <a:cs typeface="Times" panose="02020603050405020304" pitchFamily="18" charset="0"/>
              </a:rPr>
              <a:t> </a:t>
            </a:r>
            <a:r>
              <a:rPr lang="es-ES" sz="2000" dirty="0" err="1" smtClean="0">
                <a:solidFill>
                  <a:prstClr val="black"/>
                </a:solidFill>
                <a:cs typeface="Times" panose="02020603050405020304" pitchFamily="18" charset="0"/>
              </a:rPr>
              <a:t>operates</a:t>
            </a:r>
            <a:r>
              <a:rPr lang="es-ES" sz="2000" dirty="0" smtClean="0">
                <a:solidFill>
                  <a:prstClr val="black"/>
                </a:solidFill>
                <a:cs typeface="Times" panose="02020603050405020304" pitchFamily="18" charset="0"/>
              </a:rPr>
              <a:t> and </a:t>
            </a:r>
            <a:r>
              <a:rPr lang="es-ES" sz="2000" dirty="0" err="1" smtClean="0">
                <a:solidFill>
                  <a:prstClr val="black"/>
                </a:solidFill>
                <a:cs typeface="Times" panose="02020603050405020304" pitchFamily="18" charset="0"/>
              </a:rPr>
              <a:t>the</a:t>
            </a:r>
            <a:r>
              <a:rPr lang="es-ES" sz="2000" dirty="0" smtClean="0">
                <a:solidFill>
                  <a:prstClr val="black"/>
                </a:solidFill>
                <a:cs typeface="Times" panose="02020603050405020304" pitchFamily="18" charset="0"/>
              </a:rPr>
              <a:t> </a:t>
            </a:r>
            <a:r>
              <a:rPr lang="es-ES" sz="2000" dirty="0" err="1" smtClean="0">
                <a:solidFill>
                  <a:prstClr val="black"/>
                </a:solidFill>
                <a:cs typeface="Times" panose="02020603050405020304" pitchFamily="18" charset="0"/>
              </a:rPr>
              <a:t>region</a:t>
            </a:r>
            <a:r>
              <a:rPr lang="es-ES" sz="2000" dirty="0" smtClean="0">
                <a:solidFill>
                  <a:prstClr val="black"/>
                </a:solidFill>
                <a:cs typeface="Times" panose="02020603050405020304" pitchFamily="18" charset="0"/>
              </a:rPr>
              <a:t> of </a:t>
            </a:r>
            <a:r>
              <a:rPr lang="es-ES" sz="2000" dirty="0" err="1" smtClean="0">
                <a:solidFill>
                  <a:prstClr val="black"/>
                </a:solidFill>
                <a:cs typeface="Times" panose="02020603050405020304" pitchFamily="18" charset="0"/>
              </a:rPr>
              <a:t>the</a:t>
            </a:r>
            <a:r>
              <a:rPr lang="es-ES" sz="2000" dirty="0" smtClean="0">
                <a:solidFill>
                  <a:prstClr val="black"/>
                </a:solidFill>
                <a:cs typeface="Times" panose="02020603050405020304" pitchFamily="18" charset="0"/>
              </a:rPr>
              <a:t> stock </a:t>
            </a:r>
            <a:r>
              <a:rPr lang="es-ES" sz="2000" dirty="0" err="1" smtClean="0">
                <a:solidFill>
                  <a:prstClr val="black"/>
                </a:solidFill>
                <a:cs typeface="Times" panose="02020603050405020304" pitchFamily="18" charset="0"/>
              </a:rPr>
              <a:t>market</a:t>
            </a:r>
            <a:r>
              <a:rPr lang="es-ES" sz="2000" dirty="0" smtClean="0">
                <a:solidFill>
                  <a:prstClr val="black"/>
                </a:solidFill>
                <a:cs typeface="Times" panose="02020603050405020304" pitchFamily="18" charset="0"/>
              </a:rPr>
              <a:t> </a:t>
            </a:r>
            <a:r>
              <a:rPr lang="es-ES" sz="2000" dirty="0" err="1" smtClean="0">
                <a:solidFill>
                  <a:prstClr val="black"/>
                </a:solidFill>
                <a:cs typeface="Times" panose="02020603050405020304" pitchFamily="18" charset="0"/>
              </a:rPr>
              <a:t>were</a:t>
            </a:r>
            <a:r>
              <a:rPr lang="es-ES" sz="2000" dirty="0" smtClean="0">
                <a:solidFill>
                  <a:prstClr val="black"/>
                </a:solidFill>
                <a:cs typeface="Times" panose="02020603050405020304" pitchFamily="18" charset="0"/>
              </a:rPr>
              <a:t> </a:t>
            </a:r>
            <a:r>
              <a:rPr lang="es-ES" sz="2000" dirty="0" err="1" smtClean="0">
                <a:solidFill>
                  <a:prstClr val="black"/>
                </a:solidFill>
                <a:cs typeface="Times" panose="02020603050405020304" pitchFamily="18" charset="0"/>
              </a:rPr>
              <a:t>it</a:t>
            </a:r>
            <a:r>
              <a:rPr lang="es-ES" sz="2000" dirty="0" smtClean="0">
                <a:solidFill>
                  <a:prstClr val="black"/>
                </a:solidFill>
                <a:cs typeface="Times" panose="02020603050405020304" pitchFamily="18" charset="0"/>
              </a:rPr>
              <a:t> </a:t>
            </a:r>
            <a:r>
              <a:rPr lang="es-ES" sz="2000" dirty="0" err="1" smtClean="0">
                <a:solidFill>
                  <a:prstClr val="black"/>
                </a:solidFill>
                <a:cs typeface="Times" panose="02020603050405020304" pitchFamily="18" charset="0"/>
              </a:rPr>
              <a:t>is</a:t>
            </a:r>
            <a:r>
              <a:rPr lang="es-ES" sz="2000" dirty="0" smtClean="0">
                <a:solidFill>
                  <a:prstClr val="black"/>
                </a:solidFill>
                <a:cs typeface="Times" panose="02020603050405020304" pitchFamily="18" charset="0"/>
              </a:rPr>
              <a:t> </a:t>
            </a:r>
            <a:r>
              <a:rPr lang="es-ES" sz="2000" dirty="0" err="1" smtClean="0">
                <a:solidFill>
                  <a:prstClr val="black"/>
                </a:solidFill>
                <a:cs typeface="Times" panose="02020603050405020304" pitchFamily="18" charset="0"/>
              </a:rPr>
              <a:t>listed</a:t>
            </a:r>
            <a:r>
              <a:rPr lang="es-ES" sz="2000" dirty="0" smtClean="0">
                <a:solidFill>
                  <a:prstClr val="black"/>
                </a:solidFill>
                <a:cs typeface="Times" panose="02020603050405020304" pitchFamily="18" charset="0"/>
              </a:rPr>
              <a:t> . </a:t>
            </a:r>
          </a:p>
          <a:p>
            <a:endParaRPr lang="es-ES" dirty="0"/>
          </a:p>
        </p:txBody>
      </p:sp>
      <p:sp>
        <p:nvSpPr>
          <p:cNvPr id="4" name="CuadroTexto 3"/>
          <p:cNvSpPr txBox="1"/>
          <p:nvPr/>
        </p:nvSpPr>
        <p:spPr>
          <a:xfrm>
            <a:off x="700755" y="608434"/>
            <a:ext cx="5734228" cy="523220"/>
          </a:xfrm>
          <a:prstGeom prst="rect">
            <a:avLst/>
          </a:prstGeom>
          <a:noFill/>
        </p:spPr>
        <p:txBody>
          <a:bodyPr wrap="square" rtlCol="0">
            <a:spAutoFit/>
          </a:bodyPr>
          <a:lstStyle/>
          <a:p>
            <a:pPr lvl="0" eaLnBrk="0" fontAlgn="base" hangingPunct="0">
              <a:spcBef>
                <a:spcPct val="0"/>
              </a:spcBef>
              <a:spcAft>
                <a:spcPct val="0"/>
              </a:spcAft>
              <a:defRPr/>
            </a:pPr>
            <a:r>
              <a:rPr lang="en-US" altLang="es-ES_tradnl" sz="2800" b="1" dirty="0">
                <a:solidFill>
                  <a:srgbClr val="002060"/>
                </a:solidFill>
              </a:rPr>
              <a:t>Research design and </a:t>
            </a:r>
            <a:r>
              <a:rPr lang="en-US" altLang="es-ES_tradnl" sz="2800" b="1" dirty="0" smtClean="0">
                <a:solidFill>
                  <a:srgbClr val="002060"/>
                </a:solidFill>
              </a:rPr>
              <a:t>methodology II</a:t>
            </a:r>
            <a:endParaRPr lang="en-US" altLang="es-ES_tradnl" sz="2800" b="1" dirty="0">
              <a:solidFill>
                <a:srgbClr val="002060"/>
              </a:solidFill>
              <a:latin typeface="Calibri" panose="020F0502020204030204" pitchFamily="34" charset="0"/>
              <a:ea typeface="ＭＳ Ｐゴシック" panose="020B0600070205080204" pitchFamily="34" charset="-128"/>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1127EC-E813-480E-9766-8489B499E0C8}" type="slidenum">
              <a:rPr kumimoji="0" lang="es-E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s-E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06412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Recorte de pantalla"/>
          <p:cNvPicPr>
            <a:picLocks noChangeAspect="1"/>
          </p:cNvPicPr>
          <p:nvPr/>
        </p:nvPicPr>
        <p:blipFill rotWithShape="1">
          <a:blip r:embed="rId2">
            <a:extLst>
              <a:ext uri="{28A0092B-C50C-407E-A947-70E740481C1C}">
                <a14:useLocalDpi xmlns:a14="http://schemas.microsoft.com/office/drawing/2010/main" val="0"/>
              </a:ext>
            </a:extLst>
          </a:blip>
          <a:srcRect l="2116" t="962" r="76214" b="44463"/>
          <a:stretch/>
        </p:blipFill>
        <p:spPr>
          <a:xfrm>
            <a:off x="10049855" y="186381"/>
            <a:ext cx="1222048" cy="1367327"/>
          </a:xfrm>
          <a:prstGeom prst="rect">
            <a:avLst/>
          </a:prstGeom>
        </p:spPr>
      </p:pic>
      <p:sp>
        <p:nvSpPr>
          <p:cNvPr id="4" name="CuadroTexto 3"/>
          <p:cNvSpPr txBox="1"/>
          <p:nvPr/>
        </p:nvSpPr>
        <p:spPr>
          <a:xfrm>
            <a:off x="1307506" y="608434"/>
            <a:ext cx="5007835" cy="523220"/>
          </a:xfrm>
          <a:prstGeom prst="rect">
            <a:avLst/>
          </a:prstGeom>
          <a:noFill/>
        </p:spPr>
        <p:txBody>
          <a:bodyPr wrap="square" rtlCol="0">
            <a:spAutoFit/>
          </a:bodyPr>
          <a:lstStyle/>
          <a:p>
            <a:pPr lvl="0" eaLnBrk="0" fontAlgn="base" hangingPunct="0">
              <a:spcBef>
                <a:spcPct val="0"/>
              </a:spcBef>
              <a:spcAft>
                <a:spcPct val="0"/>
              </a:spcAft>
              <a:defRPr/>
            </a:pPr>
            <a:r>
              <a:rPr lang="en-US" altLang="es-ES_tradnl" sz="2800" b="1" dirty="0">
                <a:solidFill>
                  <a:srgbClr val="002060"/>
                </a:solidFill>
              </a:rPr>
              <a:t>Variables</a:t>
            </a:r>
            <a:endParaRPr lang="en-US" altLang="es-ES_tradnl" sz="2800" b="1" dirty="0">
              <a:solidFill>
                <a:srgbClr val="002060"/>
              </a:solidFill>
              <a:latin typeface="Calibri" panose="020F0502020204030204" pitchFamily="34" charset="0"/>
              <a:ea typeface="ＭＳ Ｐゴシック" panose="020B0600070205080204" pitchFamily="34" charset="-128"/>
            </a:endParaRPr>
          </a:p>
        </p:txBody>
      </p:sp>
      <p:graphicFrame>
        <p:nvGraphicFramePr>
          <p:cNvPr id="6" name="Tabla 5"/>
          <p:cNvGraphicFramePr>
            <a:graphicFrameLocks noGrp="1"/>
          </p:cNvGraphicFramePr>
          <p:nvPr>
            <p:extLst>
              <p:ext uri="{D42A27DB-BD31-4B8C-83A1-F6EECF244321}">
                <p14:modId xmlns:p14="http://schemas.microsoft.com/office/powerpoint/2010/main" val="2922731733"/>
              </p:ext>
            </p:extLst>
          </p:nvPr>
        </p:nvGraphicFramePr>
        <p:xfrm>
          <a:off x="1307506" y="1737609"/>
          <a:ext cx="9964395" cy="4434840"/>
        </p:xfrm>
        <a:graphic>
          <a:graphicData uri="http://schemas.openxmlformats.org/drawingml/2006/table">
            <a:tbl>
              <a:tblPr firstRow="1" bandRow="1">
                <a:tableStyleId>{F5AB1C69-6EDB-4FF4-983F-18BD219EF322}</a:tableStyleId>
              </a:tblPr>
              <a:tblGrid>
                <a:gridCol w="1221686">
                  <a:extLst>
                    <a:ext uri="{9D8B030D-6E8A-4147-A177-3AD203B41FA5}">
                      <a16:colId xmlns:a16="http://schemas.microsoft.com/office/drawing/2014/main" xmlns="" val="2899483255"/>
                    </a:ext>
                  </a:extLst>
                </a:gridCol>
                <a:gridCol w="1630684"/>
                <a:gridCol w="3876540">
                  <a:extLst>
                    <a:ext uri="{9D8B030D-6E8A-4147-A177-3AD203B41FA5}">
                      <a16:colId xmlns:a16="http://schemas.microsoft.com/office/drawing/2014/main" xmlns="" val="2942666533"/>
                    </a:ext>
                  </a:extLst>
                </a:gridCol>
                <a:gridCol w="3235485">
                  <a:extLst>
                    <a:ext uri="{9D8B030D-6E8A-4147-A177-3AD203B41FA5}">
                      <a16:colId xmlns:a16="http://schemas.microsoft.com/office/drawing/2014/main" xmlns="" val="3525686556"/>
                    </a:ext>
                  </a:extLst>
                </a:gridCol>
              </a:tblGrid>
              <a:tr h="370840">
                <a:tc>
                  <a:txBody>
                    <a:bodyPr/>
                    <a:lstStyle/>
                    <a:p>
                      <a:pPr algn="ctr"/>
                      <a:r>
                        <a:rPr lang="es-ES" sz="1700" dirty="0" smtClean="0"/>
                        <a:t>Variables</a:t>
                      </a:r>
                      <a:endParaRPr lang="es-ES" sz="1700" dirty="0"/>
                    </a:p>
                  </a:txBody>
                  <a:tcPr anchor="ctr"/>
                </a:tc>
                <a:tc>
                  <a:txBody>
                    <a:bodyPr/>
                    <a:lstStyle/>
                    <a:p>
                      <a:pPr algn="ctr"/>
                      <a:r>
                        <a:rPr lang="es-ES" sz="1700" dirty="0" smtClean="0"/>
                        <a:t>Name</a:t>
                      </a:r>
                      <a:endParaRPr lang="es-ES" sz="1700" dirty="0"/>
                    </a:p>
                  </a:txBody>
                  <a:tcPr anchor="ctr"/>
                </a:tc>
                <a:tc>
                  <a:txBody>
                    <a:bodyPr/>
                    <a:lstStyle/>
                    <a:p>
                      <a:pPr algn="ctr"/>
                      <a:r>
                        <a:rPr lang="es-ES" sz="1700" dirty="0" smtClean="0"/>
                        <a:t>Description</a:t>
                      </a:r>
                      <a:endParaRPr lang="es-ES" sz="1700" dirty="0"/>
                    </a:p>
                  </a:txBody>
                  <a:tcPr anchor="ctr"/>
                </a:tc>
                <a:tc>
                  <a:txBody>
                    <a:bodyPr/>
                    <a:lstStyle/>
                    <a:p>
                      <a:pPr algn="ctr"/>
                      <a:r>
                        <a:rPr lang="es-ES" sz="1700" dirty="0" smtClean="0"/>
                        <a:t>Score</a:t>
                      </a:r>
                      <a:endParaRPr lang="es-ES" sz="1700" dirty="0"/>
                    </a:p>
                  </a:txBody>
                  <a:tcPr anchor="ctr"/>
                </a:tc>
                <a:extLst>
                  <a:ext uri="{0D108BD9-81ED-4DB2-BD59-A6C34878D82A}">
                    <a16:rowId xmlns:a16="http://schemas.microsoft.com/office/drawing/2014/main" xmlns="" val="711997477"/>
                  </a:ext>
                </a:extLst>
              </a:tr>
              <a:tr h="370840">
                <a:tc rowSpan="2">
                  <a:txBody>
                    <a:bodyPr/>
                    <a:lstStyle/>
                    <a:p>
                      <a:pPr algn="l">
                        <a:lnSpc>
                          <a:spcPct val="115000"/>
                        </a:lnSpc>
                        <a:spcAft>
                          <a:spcPts val="0"/>
                        </a:spcAft>
                      </a:pPr>
                      <a:r>
                        <a:rPr lang="it-IT" sz="1500" dirty="0" err="1">
                          <a:effectLst/>
                          <a:latin typeface="+mn-lt"/>
                          <a:ea typeface="Arial" panose="020B0604020202020204" pitchFamily="34" charset="0"/>
                          <a:cs typeface="Arial" panose="020B0604020202020204" pitchFamily="34" charset="0"/>
                        </a:rPr>
                        <a:t>Dependent</a:t>
                      </a:r>
                      <a:endParaRPr lang="it-IT" sz="1500" dirty="0">
                        <a:effectLst/>
                        <a:latin typeface="+mn-lt"/>
                        <a:ea typeface="Arial" panose="020B0604020202020204" pitchFamily="34" charset="0"/>
                        <a:cs typeface="Arial" panose="020B0604020202020204" pitchFamily="34" charset="0"/>
                      </a:endParaRPr>
                    </a:p>
                    <a:p>
                      <a:pPr algn="l">
                        <a:lnSpc>
                          <a:spcPct val="115000"/>
                        </a:lnSpc>
                        <a:spcAft>
                          <a:spcPts val="0"/>
                        </a:spcAft>
                      </a:pPr>
                      <a:r>
                        <a:rPr lang="en-GB" sz="1500" dirty="0">
                          <a:effectLst/>
                          <a:latin typeface="+mn-lt"/>
                          <a:ea typeface="Arial" panose="020B0604020202020204" pitchFamily="34" charset="0"/>
                          <a:cs typeface="Arial" panose="020B0604020202020204" pitchFamily="34" charset="0"/>
                        </a:rPr>
                        <a:t> </a:t>
                      </a:r>
                      <a:endParaRPr lang="it-IT" sz="1500" dirty="0">
                        <a:effectLst/>
                        <a:latin typeface="+mn-lt"/>
                        <a:ea typeface="Arial" panose="020B0604020202020204" pitchFamily="34" charset="0"/>
                        <a:cs typeface="Arial" panose="020B0604020202020204" pitchFamily="34" charset="0"/>
                      </a:endParaRPr>
                    </a:p>
                  </a:txBody>
                  <a:tcPr marL="63500" marR="63500" marT="63500" marB="63500" anchor="ctr"/>
                </a:tc>
                <a:tc>
                  <a:txBody>
                    <a:bodyPr/>
                    <a:lstStyle/>
                    <a:p>
                      <a:pPr algn="just">
                        <a:lnSpc>
                          <a:spcPct val="115000"/>
                        </a:lnSpc>
                        <a:spcAft>
                          <a:spcPts val="0"/>
                        </a:spcAft>
                      </a:pPr>
                      <a:r>
                        <a:rPr lang="it-IT" sz="1500" dirty="0">
                          <a:effectLst/>
                          <a:latin typeface="+mn-lt"/>
                          <a:ea typeface="Arial" panose="020B0604020202020204" pitchFamily="34" charset="0"/>
                          <a:cs typeface="Arial" panose="020B0604020202020204" pitchFamily="34" charset="0"/>
                        </a:rPr>
                        <a:t>Activity</a:t>
                      </a:r>
                    </a:p>
                  </a:txBody>
                  <a:tcPr marL="63500" marR="63500" marT="63500" marB="63500" anchor="ctr"/>
                </a:tc>
                <a:tc>
                  <a:txBody>
                    <a:bodyPr/>
                    <a:lstStyle/>
                    <a:p>
                      <a:pPr algn="just">
                        <a:lnSpc>
                          <a:spcPct val="100000"/>
                        </a:lnSpc>
                        <a:spcAft>
                          <a:spcPts val="0"/>
                        </a:spcAft>
                      </a:pPr>
                      <a:r>
                        <a:rPr lang="en-GB" sz="1500" dirty="0">
                          <a:effectLst/>
                          <a:latin typeface="+mn-lt"/>
                          <a:ea typeface="Arial" panose="020B0604020202020204" pitchFamily="34" charset="0"/>
                          <a:cs typeface="Arial" panose="020B0604020202020204" pitchFamily="34" charset="0"/>
                        </a:rPr>
                        <a:t>Company reports information classified as project, product or unit</a:t>
                      </a:r>
                      <a:endParaRPr lang="it-IT" sz="1500" dirty="0">
                        <a:effectLst/>
                        <a:latin typeface="+mn-lt"/>
                        <a:ea typeface="Arial" panose="020B0604020202020204" pitchFamily="34" charset="0"/>
                        <a:cs typeface="Arial" panose="020B0604020202020204" pitchFamily="34" charset="0"/>
                      </a:endParaRPr>
                    </a:p>
                  </a:txBody>
                  <a:tcPr marL="63500" marR="63500" marT="63500" marB="63500"/>
                </a:tc>
                <a:tc>
                  <a:txBody>
                    <a:bodyPr/>
                    <a:lstStyle/>
                    <a:p>
                      <a:pPr algn="just">
                        <a:lnSpc>
                          <a:spcPct val="100000"/>
                        </a:lnSpc>
                        <a:spcAft>
                          <a:spcPts val="0"/>
                        </a:spcAft>
                      </a:pPr>
                      <a:r>
                        <a:rPr lang="en-GB" sz="1500" dirty="0">
                          <a:effectLst/>
                          <a:latin typeface="+mn-lt"/>
                          <a:ea typeface="Arial" panose="020B0604020202020204" pitchFamily="34" charset="0"/>
                          <a:cs typeface="Arial" panose="020B0604020202020204" pitchFamily="34" charset="0"/>
                        </a:rPr>
                        <a:t>Dummy variable (if Company is active=1, if not=0)</a:t>
                      </a:r>
                      <a:endParaRPr lang="it-IT" sz="1500" dirty="0">
                        <a:effectLst/>
                        <a:latin typeface="+mn-lt"/>
                        <a:ea typeface="Arial" panose="020B0604020202020204" pitchFamily="34" charset="0"/>
                        <a:cs typeface="Arial" panose="020B0604020202020204" pitchFamily="34" charset="0"/>
                      </a:endParaRPr>
                    </a:p>
                  </a:txBody>
                  <a:tcPr marL="63500" marR="63500" marT="63500" marB="63500"/>
                </a:tc>
                <a:extLst>
                  <a:ext uri="{0D108BD9-81ED-4DB2-BD59-A6C34878D82A}">
                    <a16:rowId xmlns:a16="http://schemas.microsoft.com/office/drawing/2014/main" xmlns="" val="3708323785"/>
                  </a:ext>
                </a:extLst>
              </a:tr>
              <a:tr h="370840">
                <a:tc vMerge="1">
                  <a:txBody>
                    <a:bodyPr/>
                    <a:lstStyle/>
                    <a:p>
                      <a:pPr algn="just">
                        <a:lnSpc>
                          <a:spcPct val="115000"/>
                        </a:lnSpc>
                        <a:spcAft>
                          <a:spcPts val="0"/>
                        </a:spcAft>
                      </a:pPr>
                      <a:endParaRPr lang="it-IT" sz="1500" dirty="0">
                        <a:effectLst/>
                        <a:latin typeface="+mn-lt"/>
                        <a:ea typeface="Arial" panose="020B0604020202020204" pitchFamily="34" charset="0"/>
                        <a:cs typeface="Arial" panose="020B0604020202020204" pitchFamily="34" charset="0"/>
                      </a:endParaRPr>
                    </a:p>
                  </a:txBody>
                  <a:tcPr marL="63500" marR="63500" marT="63500" marB="63500"/>
                </a:tc>
                <a:tc>
                  <a:txBody>
                    <a:bodyPr/>
                    <a:lstStyle/>
                    <a:p>
                      <a:pPr algn="just">
                        <a:lnSpc>
                          <a:spcPct val="115000"/>
                        </a:lnSpc>
                        <a:spcAft>
                          <a:spcPts val="0"/>
                        </a:spcAft>
                      </a:pPr>
                      <a:r>
                        <a:rPr lang="it-IT" sz="1500" dirty="0" err="1">
                          <a:effectLst/>
                          <a:latin typeface="+mn-lt"/>
                          <a:ea typeface="Arial" panose="020B0604020202020204" pitchFamily="34" charset="0"/>
                          <a:cs typeface="Arial" panose="020B0604020202020204" pitchFamily="34" charset="0"/>
                        </a:rPr>
                        <a:t>Ethics</a:t>
                      </a:r>
                      <a:endParaRPr lang="it-IT" sz="1500" dirty="0">
                        <a:effectLst/>
                        <a:latin typeface="+mn-lt"/>
                        <a:ea typeface="Arial" panose="020B0604020202020204" pitchFamily="34" charset="0"/>
                        <a:cs typeface="Arial" panose="020B0604020202020204" pitchFamily="34" charset="0"/>
                      </a:endParaRPr>
                    </a:p>
                  </a:txBody>
                  <a:tcPr marL="63500" marR="63500" marT="63500" marB="63500" anchor="ctr"/>
                </a:tc>
                <a:tc>
                  <a:txBody>
                    <a:bodyPr/>
                    <a:lstStyle/>
                    <a:p>
                      <a:pPr algn="just">
                        <a:lnSpc>
                          <a:spcPct val="100000"/>
                        </a:lnSpc>
                        <a:spcAft>
                          <a:spcPts val="0"/>
                        </a:spcAft>
                      </a:pPr>
                      <a:r>
                        <a:rPr lang="en-GB" sz="1500" dirty="0">
                          <a:effectLst/>
                          <a:latin typeface="+mn-lt"/>
                          <a:ea typeface="Arial" panose="020B0604020202020204" pitchFamily="34" charset="0"/>
                          <a:cs typeface="Arial" panose="020B0604020202020204" pitchFamily="34" charset="0"/>
                        </a:rPr>
                        <a:t>Company declares to develop or use ethical principles on AI in the annual report and/or sustainability report</a:t>
                      </a:r>
                      <a:endParaRPr lang="it-IT" sz="1500" dirty="0">
                        <a:effectLst/>
                        <a:latin typeface="+mn-lt"/>
                        <a:ea typeface="Arial" panose="020B0604020202020204" pitchFamily="34" charset="0"/>
                        <a:cs typeface="Arial" panose="020B0604020202020204" pitchFamily="34" charset="0"/>
                      </a:endParaRPr>
                    </a:p>
                  </a:txBody>
                  <a:tcPr marL="63500" marR="63500" marT="63500" marB="63500"/>
                </a:tc>
                <a:tc>
                  <a:txBody>
                    <a:bodyPr/>
                    <a:lstStyle/>
                    <a:p>
                      <a:pPr algn="just">
                        <a:lnSpc>
                          <a:spcPct val="100000"/>
                        </a:lnSpc>
                        <a:spcAft>
                          <a:spcPts val="0"/>
                        </a:spcAft>
                      </a:pPr>
                      <a:r>
                        <a:rPr lang="en-GB" sz="1500" dirty="0">
                          <a:effectLst/>
                          <a:latin typeface="+mn-lt"/>
                          <a:ea typeface="Arial" panose="020B0604020202020204" pitchFamily="34" charset="0"/>
                          <a:cs typeface="Arial" panose="020B0604020202020204" pitchFamily="34" charset="0"/>
                        </a:rPr>
                        <a:t>Dummy variable (if Company develops AI ethical principles=1; if not=0)</a:t>
                      </a:r>
                      <a:endParaRPr lang="it-IT" sz="1500" dirty="0">
                        <a:effectLst/>
                        <a:latin typeface="+mn-lt"/>
                        <a:ea typeface="Arial" panose="020B0604020202020204" pitchFamily="34" charset="0"/>
                        <a:cs typeface="Arial" panose="020B0604020202020204" pitchFamily="34" charset="0"/>
                      </a:endParaRPr>
                    </a:p>
                  </a:txBody>
                  <a:tcPr marL="63500" marR="63500" marT="63500" marB="63500"/>
                </a:tc>
              </a:tr>
              <a:tr h="370840">
                <a:tc rowSpan="3">
                  <a:txBody>
                    <a:bodyPr/>
                    <a:lstStyle/>
                    <a:p>
                      <a:pPr algn="just">
                        <a:lnSpc>
                          <a:spcPct val="115000"/>
                        </a:lnSpc>
                        <a:spcAft>
                          <a:spcPts val="0"/>
                        </a:spcAft>
                      </a:pPr>
                      <a:r>
                        <a:rPr lang="it-IT" sz="1500" dirty="0" err="1">
                          <a:effectLst/>
                          <a:latin typeface="+mn-lt"/>
                          <a:ea typeface="Arial" panose="020B0604020202020204" pitchFamily="34" charset="0"/>
                          <a:cs typeface="Arial" panose="020B0604020202020204" pitchFamily="34" charset="0"/>
                        </a:rPr>
                        <a:t>Independent</a:t>
                      </a:r>
                      <a:endParaRPr lang="it-IT" sz="1500" dirty="0">
                        <a:effectLst/>
                        <a:latin typeface="+mn-lt"/>
                        <a:ea typeface="Arial" panose="020B0604020202020204" pitchFamily="34" charset="0"/>
                        <a:cs typeface="Arial" panose="020B0604020202020204" pitchFamily="34" charset="0"/>
                      </a:endParaRPr>
                    </a:p>
                    <a:p>
                      <a:pPr algn="just">
                        <a:lnSpc>
                          <a:spcPct val="115000"/>
                        </a:lnSpc>
                        <a:spcAft>
                          <a:spcPts val="0"/>
                        </a:spcAft>
                      </a:pPr>
                      <a:r>
                        <a:rPr lang="en-GB" sz="1500" dirty="0">
                          <a:effectLst/>
                          <a:latin typeface="+mn-lt"/>
                          <a:ea typeface="Arial" panose="020B0604020202020204" pitchFamily="34" charset="0"/>
                          <a:cs typeface="Arial" panose="020B0604020202020204" pitchFamily="34" charset="0"/>
                        </a:rPr>
                        <a:t> </a:t>
                      </a:r>
                      <a:endParaRPr lang="it-IT" sz="1500" dirty="0">
                        <a:effectLst/>
                        <a:latin typeface="+mn-lt"/>
                        <a:ea typeface="Arial" panose="020B0604020202020204" pitchFamily="34" charset="0"/>
                        <a:cs typeface="Arial" panose="020B0604020202020204" pitchFamily="34" charset="0"/>
                      </a:endParaRPr>
                    </a:p>
                    <a:p>
                      <a:pPr algn="just">
                        <a:lnSpc>
                          <a:spcPct val="115000"/>
                        </a:lnSpc>
                        <a:spcAft>
                          <a:spcPts val="0"/>
                        </a:spcAft>
                      </a:pPr>
                      <a:r>
                        <a:rPr lang="en-GB" sz="1500" dirty="0">
                          <a:effectLst/>
                          <a:latin typeface="+mn-lt"/>
                          <a:ea typeface="Arial" panose="020B0604020202020204" pitchFamily="34" charset="0"/>
                          <a:cs typeface="Arial" panose="020B0604020202020204" pitchFamily="34" charset="0"/>
                        </a:rPr>
                        <a:t> </a:t>
                      </a:r>
                      <a:endParaRPr lang="it-IT" sz="1500" dirty="0">
                        <a:effectLst/>
                        <a:latin typeface="+mn-lt"/>
                        <a:ea typeface="Arial" panose="020B0604020202020204" pitchFamily="34" charset="0"/>
                        <a:cs typeface="Arial" panose="020B0604020202020204" pitchFamily="34" charset="0"/>
                      </a:endParaRPr>
                    </a:p>
                  </a:txBody>
                  <a:tcPr marL="63500" marR="63500" marT="63500" marB="63500" anchor="ctr"/>
                </a:tc>
                <a:tc>
                  <a:txBody>
                    <a:bodyPr/>
                    <a:lstStyle/>
                    <a:p>
                      <a:pPr algn="just">
                        <a:lnSpc>
                          <a:spcPct val="115000"/>
                        </a:lnSpc>
                        <a:spcAft>
                          <a:spcPts val="0"/>
                        </a:spcAft>
                      </a:pPr>
                      <a:r>
                        <a:rPr lang="it-IT" sz="1500" dirty="0">
                          <a:effectLst/>
                          <a:latin typeface="+mn-lt"/>
                          <a:ea typeface="Arial" panose="020B0604020202020204" pitchFamily="34" charset="0"/>
                          <a:cs typeface="Arial" panose="020B0604020202020204" pitchFamily="34" charset="0"/>
                        </a:rPr>
                        <a:t>Company </a:t>
                      </a:r>
                      <a:r>
                        <a:rPr lang="it-IT" sz="1500" dirty="0" err="1">
                          <a:effectLst/>
                          <a:latin typeface="+mn-lt"/>
                          <a:ea typeface="Arial" panose="020B0604020202020204" pitchFamily="34" charset="0"/>
                          <a:cs typeface="Arial" panose="020B0604020202020204" pitchFamily="34" charset="0"/>
                        </a:rPr>
                        <a:t>sector</a:t>
                      </a:r>
                      <a:endParaRPr lang="it-IT" sz="1500" dirty="0">
                        <a:effectLst/>
                        <a:latin typeface="+mn-lt"/>
                        <a:ea typeface="Arial" panose="020B0604020202020204" pitchFamily="34" charset="0"/>
                        <a:cs typeface="Arial" panose="020B0604020202020204" pitchFamily="34" charset="0"/>
                      </a:endParaRPr>
                    </a:p>
                  </a:txBody>
                  <a:tcPr marL="63500" marR="63500" marT="63500" marB="63500" anchor="ctr"/>
                </a:tc>
                <a:tc>
                  <a:txBody>
                    <a:bodyPr/>
                    <a:lstStyle/>
                    <a:p>
                      <a:pPr algn="just">
                        <a:lnSpc>
                          <a:spcPct val="100000"/>
                        </a:lnSpc>
                        <a:spcAft>
                          <a:spcPts val="0"/>
                        </a:spcAft>
                      </a:pPr>
                      <a:r>
                        <a:rPr lang="en-GB" sz="1500" dirty="0">
                          <a:effectLst/>
                          <a:latin typeface="+mn-lt"/>
                          <a:ea typeface="Arial" panose="020B0604020202020204" pitchFamily="34" charset="0"/>
                          <a:cs typeface="Arial" panose="020B0604020202020204" pitchFamily="34" charset="0"/>
                        </a:rPr>
                        <a:t>Company sector as indicated in the Listed Market, grouped according  its theoretical implications for AI development in term of technology and telecommunication</a:t>
                      </a:r>
                      <a:endParaRPr lang="it-IT" sz="1500" dirty="0">
                        <a:effectLst/>
                        <a:latin typeface="+mn-lt"/>
                        <a:ea typeface="Arial" panose="020B0604020202020204" pitchFamily="34" charset="0"/>
                        <a:cs typeface="Arial" panose="020B0604020202020204" pitchFamily="34" charset="0"/>
                      </a:endParaRPr>
                    </a:p>
                  </a:txBody>
                  <a:tcPr marL="63500" marR="63500" marT="63500" marB="63500"/>
                </a:tc>
                <a:tc>
                  <a:txBody>
                    <a:bodyPr/>
                    <a:lstStyle/>
                    <a:p>
                      <a:pPr algn="just">
                        <a:lnSpc>
                          <a:spcPct val="100000"/>
                        </a:lnSpc>
                        <a:spcAft>
                          <a:spcPts val="0"/>
                        </a:spcAft>
                      </a:pPr>
                      <a:r>
                        <a:rPr lang="en-GB" sz="1500" dirty="0">
                          <a:effectLst/>
                          <a:latin typeface="+mn-lt"/>
                          <a:ea typeface="Arial" panose="020B0604020202020204" pitchFamily="34" charset="0"/>
                          <a:cs typeface="Arial" panose="020B0604020202020204" pitchFamily="34" charset="0"/>
                        </a:rPr>
                        <a:t>Dummy variable (if Company belong to technology or telecommunication sector=1; if not=0)</a:t>
                      </a:r>
                      <a:endParaRPr lang="it-IT" sz="1500" dirty="0">
                        <a:effectLst/>
                        <a:latin typeface="+mn-lt"/>
                        <a:ea typeface="Arial" panose="020B0604020202020204" pitchFamily="34" charset="0"/>
                        <a:cs typeface="Arial" panose="020B0604020202020204" pitchFamily="34" charset="0"/>
                      </a:endParaRPr>
                    </a:p>
                  </a:txBody>
                  <a:tcPr marL="63500" marR="63500" marT="63500" marB="63500"/>
                </a:tc>
                <a:extLst>
                  <a:ext uri="{0D108BD9-81ED-4DB2-BD59-A6C34878D82A}">
                    <a16:rowId xmlns:a16="http://schemas.microsoft.com/office/drawing/2014/main" xmlns="" val="1880456510"/>
                  </a:ext>
                </a:extLst>
              </a:tr>
              <a:tr h="370840">
                <a:tc vMerge="1">
                  <a:txBody>
                    <a:bodyPr/>
                    <a:lstStyle/>
                    <a:p>
                      <a:pPr algn="just">
                        <a:lnSpc>
                          <a:spcPct val="115000"/>
                        </a:lnSpc>
                        <a:spcAft>
                          <a:spcPts val="0"/>
                        </a:spcAft>
                      </a:pPr>
                      <a:endParaRPr lang="it-IT" sz="2000" dirty="0">
                        <a:effectLst/>
                        <a:latin typeface="+mn-lt"/>
                        <a:ea typeface="Arial" panose="020B0604020202020204" pitchFamily="34" charset="0"/>
                        <a:cs typeface="Arial" panose="020B0604020202020204" pitchFamily="34" charset="0"/>
                      </a:endParaRPr>
                    </a:p>
                  </a:txBody>
                  <a:tcPr marL="63500" marR="63500" marT="63500" marB="63500"/>
                </a:tc>
                <a:tc>
                  <a:txBody>
                    <a:bodyPr/>
                    <a:lstStyle/>
                    <a:p>
                      <a:pPr algn="just">
                        <a:lnSpc>
                          <a:spcPct val="115000"/>
                        </a:lnSpc>
                        <a:spcAft>
                          <a:spcPts val="0"/>
                        </a:spcAft>
                      </a:pPr>
                      <a:r>
                        <a:rPr lang="it-IT" sz="1500" dirty="0" err="1">
                          <a:effectLst/>
                          <a:latin typeface="+mn-lt"/>
                          <a:ea typeface="Arial" panose="020B0604020202020204" pitchFamily="34" charset="0"/>
                          <a:cs typeface="Arial" panose="020B0604020202020204" pitchFamily="34" charset="0"/>
                        </a:rPr>
                        <a:t>Region</a:t>
                      </a:r>
                      <a:r>
                        <a:rPr lang="it-IT" sz="1500" dirty="0">
                          <a:effectLst/>
                          <a:latin typeface="+mn-lt"/>
                          <a:ea typeface="Arial" panose="020B0604020202020204" pitchFamily="34" charset="0"/>
                          <a:cs typeface="Arial" panose="020B0604020202020204" pitchFamily="34" charset="0"/>
                        </a:rPr>
                        <a:t> of listing</a:t>
                      </a:r>
                    </a:p>
                  </a:txBody>
                  <a:tcPr marL="63500" marR="63500" marT="63500" marB="63500" anchor="ctr"/>
                </a:tc>
                <a:tc>
                  <a:txBody>
                    <a:bodyPr/>
                    <a:lstStyle/>
                    <a:p>
                      <a:pPr algn="just">
                        <a:lnSpc>
                          <a:spcPct val="100000"/>
                        </a:lnSpc>
                        <a:spcAft>
                          <a:spcPts val="0"/>
                        </a:spcAft>
                      </a:pPr>
                      <a:r>
                        <a:rPr lang="en-GB" sz="1500" dirty="0">
                          <a:effectLst/>
                          <a:latin typeface="+mn-lt"/>
                          <a:ea typeface="Arial" panose="020B0604020202020204" pitchFamily="34" charset="0"/>
                          <a:cs typeface="Arial" panose="020B0604020202020204" pitchFamily="34" charset="0"/>
                        </a:rPr>
                        <a:t>Regional European area of the Stock Exchange Market in which the company is listed, grouped in northern and southern area.</a:t>
                      </a:r>
                      <a:endParaRPr lang="it-IT" sz="1500" dirty="0">
                        <a:effectLst/>
                        <a:latin typeface="+mn-lt"/>
                        <a:ea typeface="Arial" panose="020B0604020202020204" pitchFamily="34" charset="0"/>
                        <a:cs typeface="Arial" panose="020B0604020202020204" pitchFamily="34" charset="0"/>
                      </a:endParaRPr>
                    </a:p>
                  </a:txBody>
                  <a:tcPr marL="63500" marR="63500" marT="63500" marB="63500"/>
                </a:tc>
                <a:tc>
                  <a:txBody>
                    <a:bodyPr/>
                    <a:lstStyle/>
                    <a:p>
                      <a:pPr algn="just">
                        <a:lnSpc>
                          <a:spcPct val="100000"/>
                        </a:lnSpc>
                        <a:spcAft>
                          <a:spcPts val="0"/>
                        </a:spcAft>
                      </a:pPr>
                      <a:r>
                        <a:rPr lang="en-GB" sz="1500" dirty="0">
                          <a:effectLst/>
                          <a:latin typeface="+mn-lt"/>
                          <a:ea typeface="Arial" panose="020B0604020202020204" pitchFamily="34" charset="0"/>
                          <a:cs typeface="Arial" panose="020B0604020202020204" pitchFamily="34" charset="0"/>
                        </a:rPr>
                        <a:t>Dummy variable (if Company is listed in Nordic country=1; if not=0)</a:t>
                      </a:r>
                      <a:endParaRPr lang="it-IT" sz="1500" dirty="0">
                        <a:effectLst/>
                        <a:latin typeface="+mn-lt"/>
                        <a:ea typeface="Arial" panose="020B0604020202020204" pitchFamily="34" charset="0"/>
                        <a:cs typeface="Arial" panose="020B0604020202020204" pitchFamily="34" charset="0"/>
                      </a:endParaRPr>
                    </a:p>
                  </a:txBody>
                  <a:tcPr marL="63500" marR="63500" marT="63500" marB="63500"/>
                </a:tc>
                <a:extLst>
                  <a:ext uri="{0D108BD9-81ED-4DB2-BD59-A6C34878D82A}">
                    <a16:rowId xmlns:a16="http://schemas.microsoft.com/office/drawing/2014/main" xmlns="" val="1849720250"/>
                  </a:ext>
                </a:extLst>
              </a:tr>
              <a:tr h="370840">
                <a:tc vMerge="1">
                  <a:txBody>
                    <a:bodyPr/>
                    <a:lstStyle/>
                    <a:p>
                      <a:pPr algn="just">
                        <a:lnSpc>
                          <a:spcPct val="115000"/>
                        </a:lnSpc>
                        <a:spcAft>
                          <a:spcPts val="0"/>
                        </a:spcAft>
                      </a:pPr>
                      <a:endParaRPr lang="it-IT" sz="2000" dirty="0">
                        <a:effectLst/>
                        <a:latin typeface="+mn-lt"/>
                        <a:ea typeface="Arial" panose="020B0604020202020204" pitchFamily="34" charset="0"/>
                        <a:cs typeface="Arial" panose="020B0604020202020204" pitchFamily="34" charset="0"/>
                      </a:endParaRPr>
                    </a:p>
                  </a:txBody>
                  <a:tcPr marL="63500" marR="63500" marT="63500" marB="63500"/>
                </a:tc>
                <a:tc>
                  <a:txBody>
                    <a:bodyPr/>
                    <a:lstStyle/>
                    <a:p>
                      <a:pPr algn="just">
                        <a:lnSpc>
                          <a:spcPct val="115000"/>
                        </a:lnSpc>
                        <a:spcAft>
                          <a:spcPts val="0"/>
                        </a:spcAft>
                      </a:pPr>
                      <a:r>
                        <a:rPr lang="it-IT" sz="1500" dirty="0">
                          <a:effectLst/>
                          <a:latin typeface="+mn-lt"/>
                          <a:ea typeface="Arial" panose="020B0604020202020204" pitchFamily="34" charset="0"/>
                          <a:cs typeface="Arial" panose="020B0604020202020204" pitchFamily="34" charset="0"/>
                        </a:rPr>
                        <a:t>Company </a:t>
                      </a:r>
                      <a:r>
                        <a:rPr lang="it-IT" sz="1500" dirty="0" err="1">
                          <a:effectLst/>
                          <a:latin typeface="+mn-lt"/>
                          <a:ea typeface="Arial" panose="020B0604020202020204" pitchFamily="34" charset="0"/>
                          <a:cs typeface="Arial" panose="020B0604020202020204" pitchFamily="34" charset="0"/>
                        </a:rPr>
                        <a:t>size</a:t>
                      </a:r>
                      <a:endParaRPr lang="it-IT" sz="1500" dirty="0">
                        <a:effectLst/>
                        <a:latin typeface="+mn-lt"/>
                        <a:ea typeface="Arial" panose="020B0604020202020204" pitchFamily="34" charset="0"/>
                        <a:cs typeface="Arial" panose="020B0604020202020204" pitchFamily="34" charset="0"/>
                      </a:endParaRPr>
                    </a:p>
                  </a:txBody>
                  <a:tcPr marL="63500" marR="63500" marT="63500" marB="63500" anchor="ctr"/>
                </a:tc>
                <a:tc>
                  <a:txBody>
                    <a:bodyPr/>
                    <a:lstStyle/>
                    <a:p>
                      <a:pPr algn="just">
                        <a:lnSpc>
                          <a:spcPct val="100000"/>
                        </a:lnSpc>
                        <a:spcAft>
                          <a:spcPts val="0"/>
                        </a:spcAft>
                      </a:pPr>
                      <a:r>
                        <a:rPr lang="en-GB" sz="1500" dirty="0">
                          <a:effectLst/>
                          <a:latin typeface="+mn-lt"/>
                          <a:ea typeface="Arial" panose="020B0604020202020204" pitchFamily="34" charset="0"/>
                          <a:cs typeface="Arial" panose="020B0604020202020204" pitchFamily="34" charset="0"/>
                        </a:rPr>
                        <a:t>Company size classified in gig or small according to the amount of revenues </a:t>
                      </a:r>
                      <a:endParaRPr lang="it-IT" sz="1500" dirty="0">
                        <a:effectLst/>
                        <a:latin typeface="+mn-lt"/>
                        <a:ea typeface="Arial" panose="020B0604020202020204" pitchFamily="34" charset="0"/>
                        <a:cs typeface="Arial" panose="020B0604020202020204" pitchFamily="34" charset="0"/>
                      </a:endParaRPr>
                    </a:p>
                  </a:txBody>
                  <a:tcPr marL="63500" marR="63500" marT="63500" marB="63500"/>
                </a:tc>
                <a:tc>
                  <a:txBody>
                    <a:bodyPr/>
                    <a:lstStyle/>
                    <a:p>
                      <a:pPr algn="just">
                        <a:lnSpc>
                          <a:spcPct val="100000"/>
                        </a:lnSpc>
                        <a:spcAft>
                          <a:spcPts val="0"/>
                        </a:spcAft>
                      </a:pPr>
                      <a:r>
                        <a:rPr lang="en-GB" sz="1500" dirty="0">
                          <a:effectLst/>
                          <a:latin typeface="+mn-lt"/>
                          <a:ea typeface="Arial" panose="020B0604020202020204" pitchFamily="34" charset="0"/>
                          <a:cs typeface="Arial" panose="020B0604020202020204" pitchFamily="34" charset="0"/>
                        </a:rPr>
                        <a:t>Dummy variable (if Company has more than 10 billions euro of revenue=1; if not=0)</a:t>
                      </a:r>
                      <a:endParaRPr lang="it-IT" sz="1500" dirty="0">
                        <a:effectLst/>
                        <a:latin typeface="+mn-lt"/>
                        <a:ea typeface="Arial" panose="020B0604020202020204" pitchFamily="34" charset="0"/>
                        <a:cs typeface="Arial" panose="020B0604020202020204" pitchFamily="34" charset="0"/>
                      </a:endParaRPr>
                    </a:p>
                  </a:txBody>
                  <a:tcPr marL="63500" marR="63500" marT="63500" marB="63500"/>
                </a:tc>
                <a:extLst>
                  <a:ext uri="{0D108BD9-81ED-4DB2-BD59-A6C34878D82A}">
                    <a16:rowId xmlns:a16="http://schemas.microsoft.com/office/drawing/2014/main" xmlns="" val="1254179105"/>
                  </a:ext>
                </a:extLst>
              </a:tr>
            </a:tbl>
          </a:graphicData>
        </a:graphic>
      </p:graphicFrame>
      <p:sp>
        <p:nvSpPr>
          <p:cNvPr id="5" name="Marcador de número de diapositiva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1127EC-E813-480E-9766-8489B499E0C8}" type="slidenum">
              <a:rPr kumimoji="0" lang="es-E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s-E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95575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Recorte de pantalla"/>
          <p:cNvPicPr>
            <a:picLocks noChangeAspect="1"/>
          </p:cNvPicPr>
          <p:nvPr/>
        </p:nvPicPr>
        <p:blipFill rotWithShape="1">
          <a:blip r:embed="rId2">
            <a:extLst>
              <a:ext uri="{28A0092B-C50C-407E-A947-70E740481C1C}">
                <a14:useLocalDpi xmlns:a14="http://schemas.microsoft.com/office/drawing/2010/main" val="0"/>
              </a:ext>
            </a:extLst>
          </a:blip>
          <a:srcRect l="2116" t="962" r="76214" b="44463"/>
          <a:stretch/>
        </p:blipFill>
        <p:spPr>
          <a:xfrm>
            <a:off x="10049855" y="186381"/>
            <a:ext cx="1222048" cy="1367327"/>
          </a:xfrm>
          <a:prstGeom prst="rect">
            <a:avLst/>
          </a:prstGeom>
        </p:spPr>
      </p:pic>
      <p:sp>
        <p:nvSpPr>
          <p:cNvPr id="4" name="CuadroTexto 3"/>
          <p:cNvSpPr txBox="1"/>
          <p:nvPr/>
        </p:nvSpPr>
        <p:spPr>
          <a:xfrm>
            <a:off x="1307506" y="608434"/>
            <a:ext cx="5007835" cy="523220"/>
          </a:xfrm>
          <a:prstGeom prst="rect">
            <a:avLst/>
          </a:prstGeom>
          <a:noFill/>
        </p:spPr>
        <p:txBody>
          <a:bodyPr wrap="square" rtlCol="0">
            <a:spAutoFit/>
          </a:bodyPr>
          <a:lstStyle/>
          <a:p>
            <a:pPr lvl="0" eaLnBrk="0" fontAlgn="base" hangingPunct="0">
              <a:spcBef>
                <a:spcPct val="0"/>
              </a:spcBef>
              <a:spcAft>
                <a:spcPct val="0"/>
              </a:spcAft>
              <a:defRPr/>
            </a:pPr>
            <a:r>
              <a:rPr lang="en-US" altLang="es-ES_tradnl" sz="2800" b="1" dirty="0" smtClean="0">
                <a:solidFill>
                  <a:srgbClr val="002060"/>
                </a:solidFill>
              </a:rPr>
              <a:t>AI disclosure (RQ1)</a:t>
            </a:r>
            <a:endParaRPr lang="en-US" altLang="es-ES_tradnl" sz="2800" b="1" dirty="0">
              <a:solidFill>
                <a:srgbClr val="002060"/>
              </a:solidFill>
              <a:latin typeface="Calibri" panose="020F0502020204030204" pitchFamily="34" charset="0"/>
              <a:ea typeface="ＭＳ Ｐゴシック" panose="020B0600070205080204" pitchFamily="34" charset="-128"/>
            </a:endParaRPr>
          </a:p>
        </p:txBody>
      </p:sp>
      <p:graphicFrame>
        <p:nvGraphicFramePr>
          <p:cNvPr id="5" name="Tabla 4"/>
          <p:cNvGraphicFramePr>
            <a:graphicFrameLocks noGrp="1"/>
          </p:cNvGraphicFramePr>
          <p:nvPr>
            <p:extLst>
              <p:ext uri="{D42A27DB-BD31-4B8C-83A1-F6EECF244321}">
                <p14:modId xmlns:p14="http://schemas.microsoft.com/office/powerpoint/2010/main" val="406416805"/>
              </p:ext>
            </p:extLst>
          </p:nvPr>
        </p:nvGraphicFramePr>
        <p:xfrm>
          <a:off x="1307503" y="2572910"/>
          <a:ext cx="9964400" cy="2810459"/>
        </p:xfrm>
        <a:graphic>
          <a:graphicData uri="http://schemas.openxmlformats.org/drawingml/2006/table">
            <a:tbl>
              <a:tblPr firstRow="1" bandRow="1">
                <a:tableStyleId>{F5AB1C69-6EDB-4FF4-983F-18BD219EF322}</a:tableStyleId>
              </a:tblPr>
              <a:tblGrid>
                <a:gridCol w="1636386">
                  <a:extLst>
                    <a:ext uri="{9D8B030D-6E8A-4147-A177-3AD203B41FA5}">
                      <a16:colId xmlns:a16="http://schemas.microsoft.com/office/drawing/2014/main" xmlns="" val="1376480097"/>
                    </a:ext>
                  </a:extLst>
                </a:gridCol>
                <a:gridCol w="1177350"/>
                <a:gridCol w="1094705"/>
                <a:gridCol w="1210614">
                  <a:extLst>
                    <a:ext uri="{9D8B030D-6E8A-4147-A177-3AD203B41FA5}">
                      <a16:colId xmlns:a16="http://schemas.microsoft.com/office/drawing/2014/main" xmlns="" val="706050966"/>
                    </a:ext>
                  </a:extLst>
                </a:gridCol>
                <a:gridCol w="1236372">
                  <a:extLst>
                    <a:ext uri="{9D8B030D-6E8A-4147-A177-3AD203B41FA5}">
                      <a16:colId xmlns:a16="http://schemas.microsoft.com/office/drawing/2014/main" xmlns="" val="2587721079"/>
                    </a:ext>
                  </a:extLst>
                </a:gridCol>
                <a:gridCol w="1117873">
                  <a:extLst>
                    <a:ext uri="{9D8B030D-6E8A-4147-A177-3AD203B41FA5}">
                      <a16:colId xmlns:a16="http://schemas.microsoft.com/office/drawing/2014/main" xmlns="" val="3244320563"/>
                    </a:ext>
                  </a:extLst>
                </a:gridCol>
                <a:gridCol w="1161687">
                  <a:extLst>
                    <a:ext uri="{9D8B030D-6E8A-4147-A177-3AD203B41FA5}">
                      <a16:colId xmlns:a16="http://schemas.microsoft.com/office/drawing/2014/main" xmlns="" val="1659803816"/>
                    </a:ext>
                  </a:extLst>
                </a:gridCol>
                <a:gridCol w="1329413">
                  <a:extLst>
                    <a:ext uri="{9D8B030D-6E8A-4147-A177-3AD203B41FA5}">
                      <a16:colId xmlns:a16="http://schemas.microsoft.com/office/drawing/2014/main" xmlns="" val="2276903540"/>
                    </a:ext>
                  </a:extLst>
                </a:gridCol>
              </a:tblGrid>
              <a:tr h="739479">
                <a:tc>
                  <a:txBody>
                    <a:bodyPr/>
                    <a:lstStyle/>
                    <a:p>
                      <a:endParaRPr lang="es-ES" dirty="0"/>
                    </a:p>
                  </a:txBody>
                  <a:tcPr/>
                </a:tc>
                <a:tc>
                  <a:txBody>
                    <a:bodyPr/>
                    <a:lstStyle/>
                    <a:p>
                      <a:r>
                        <a:rPr lang="es-ES" dirty="0" smtClean="0"/>
                        <a:t>Germany</a:t>
                      </a:r>
                      <a:endParaRPr lang="es-ES" dirty="0"/>
                    </a:p>
                  </a:txBody>
                  <a:tcPr anchor="ctr"/>
                </a:tc>
                <a:tc>
                  <a:txBody>
                    <a:bodyPr/>
                    <a:lstStyle/>
                    <a:p>
                      <a:r>
                        <a:rPr lang="es-ES" dirty="0" smtClean="0"/>
                        <a:t>Finland</a:t>
                      </a:r>
                      <a:endParaRPr lang="es-ES" dirty="0"/>
                    </a:p>
                  </a:txBody>
                  <a:tcPr anchor="ctr"/>
                </a:tc>
                <a:tc>
                  <a:txBody>
                    <a:bodyPr/>
                    <a:lstStyle/>
                    <a:p>
                      <a:r>
                        <a:rPr lang="es-ES" dirty="0" smtClean="0"/>
                        <a:t>Sweden</a:t>
                      </a:r>
                      <a:endParaRPr lang="es-ES" dirty="0"/>
                    </a:p>
                  </a:txBody>
                  <a:tcPr anchor="ctr"/>
                </a:tc>
                <a:tc>
                  <a:txBody>
                    <a:bodyPr/>
                    <a:lstStyle/>
                    <a:p>
                      <a:r>
                        <a:rPr lang="es-ES" dirty="0" smtClean="0"/>
                        <a:t>France</a:t>
                      </a:r>
                      <a:endParaRPr lang="es-ES" dirty="0"/>
                    </a:p>
                  </a:txBody>
                  <a:tcPr anchor="ctr"/>
                </a:tc>
                <a:tc>
                  <a:txBody>
                    <a:bodyPr/>
                    <a:lstStyle/>
                    <a:p>
                      <a:pPr algn="ctr"/>
                      <a:r>
                        <a:rPr lang="es-ES" dirty="0" err="1" smtClean="0"/>
                        <a:t>Italy</a:t>
                      </a:r>
                      <a:endParaRPr lang="es-ES" dirty="0"/>
                    </a:p>
                  </a:txBody>
                  <a:tcPr anchor="ctr"/>
                </a:tc>
                <a:tc>
                  <a:txBody>
                    <a:bodyPr/>
                    <a:lstStyle/>
                    <a:p>
                      <a:r>
                        <a:rPr lang="es-ES" dirty="0" err="1" smtClean="0"/>
                        <a:t>Spain</a:t>
                      </a:r>
                      <a:endParaRPr lang="es-ES" dirty="0"/>
                    </a:p>
                  </a:txBody>
                  <a:tcPr anchor="ctr"/>
                </a:tc>
                <a:tc>
                  <a:txBody>
                    <a:bodyPr/>
                    <a:lstStyle/>
                    <a:p>
                      <a:r>
                        <a:rPr lang="es-ES" dirty="0" smtClean="0"/>
                        <a:t>Whole</a:t>
                      </a:r>
                      <a:r>
                        <a:rPr lang="es-ES" baseline="0" dirty="0" smtClean="0"/>
                        <a:t> sample</a:t>
                      </a:r>
                      <a:endParaRPr lang="es-ES" dirty="0"/>
                    </a:p>
                  </a:txBody>
                  <a:tcPr anchor="ctr"/>
                </a:tc>
                <a:extLst>
                  <a:ext uri="{0D108BD9-81ED-4DB2-BD59-A6C34878D82A}">
                    <a16:rowId xmlns:a16="http://schemas.microsoft.com/office/drawing/2014/main" xmlns="" val="2557063062"/>
                  </a:ext>
                </a:extLst>
              </a:tr>
              <a:tr h="531867">
                <a:tc>
                  <a:txBody>
                    <a:bodyPr/>
                    <a:lstStyle/>
                    <a:p>
                      <a:pPr>
                        <a:lnSpc>
                          <a:spcPct val="150000"/>
                        </a:lnSpc>
                      </a:pPr>
                      <a:r>
                        <a:rPr lang="es-ES" b="0" dirty="0" smtClean="0"/>
                        <a:t>No</a:t>
                      </a:r>
                      <a:r>
                        <a:rPr lang="es-ES" b="0" baseline="0" dirty="0" smtClean="0"/>
                        <a:t> disclosure</a:t>
                      </a:r>
                      <a:endParaRPr lang="es-ES" b="0" dirty="0"/>
                    </a:p>
                  </a:txBody>
                  <a:tcPr/>
                </a:tc>
                <a:tc>
                  <a:txBody>
                    <a:bodyPr/>
                    <a:lstStyle/>
                    <a:p>
                      <a:pPr algn="ctr">
                        <a:lnSpc>
                          <a:spcPct val="150000"/>
                        </a:lnSpc>
                        <a:spcAft>
                          <a:spcPts val="0"/>
                        </a:spcAft>
                      </a:pPr>
                      <a:r>
                        <a:rPr lang="it-IT" sz="1800" dirty="0">
                          <a:effectLst/>
                          <a:latin typeface="+mn-lt"/>
                          <a:ea typeface="Arial" panose="020B0604020202020204" pitchFamily="34" charset="0"/>
                        </a:rPr>
                        <a:t>20%</a:t>
                      </a:r>
                    </a:p>
                  </a:txBody>
                  <a:tcPr marL="68580" marR="68580" marT="0" marB="0" anchor="ctr"/>
                </a:tc>
                <a:tc>
                  <a:txBody>
                    <a:bodyPr/>
                    <a:lstStyle/>
                    <a:p>
                      <a:pPr algn="ctr">
                        <a:lnSpc>
                          <a:spcPct val="150000"/>
                        </a:lnSpc>
                        <a:spcAft>
                          <a:spcPts val="0"/>
                        </a:spcAft>
                      </a:pPr>
                      <a:r>
                        <a:rPr lang="it-IT" sz="1800" dirty="0">
                          <a:effectLst/>
                          <a:latin typeface="+mn-lt"/>
                          <a:ea typeface="Arial" panose="020B0604020202020204" pitchFamily="34" charset="0"/>
                        </a:rPr>
                        <a:t>32%</a:t>
                      </a:r>
                    </a:p>
                  </a:txBody>
                  <a:tcPr marL="68580" marR="68580" marT="0" marB="0" anchor="ctr"/>
                </a:tc>
                <a:tc>
                  <a:txBody>
                    <a:bodyPr/>
                    <a:lstStyle/>
                    <a:p>
                      <a:pPr algn="ctr">
                        <a:lnSpc>
                          <a:spcPct val="150000"/>
                        </a:lnSpc>
                        <a:spcAft>
                          <a:spcPts val="0"/>
                        </a:spcAft>
                      </a:pPr>
                      <a:r>
                        <a:rPr lang="it-IT" sz="1800">
                          <a:effectLst/>
                          <a:latin typeface="+mn-lt"/>
                          <a:ea typeface="Arial" panose="020B0604020202020204" pitchFamily="34" charset="0"/>
                        </a:rPr>
                        <a:t>33%</a:t>
                      </a:r>
                    </a:p>
                  </a:txBody>
                  <a:tcPr marL="68580" marR="68580" marT="0" marB="0" anchor="ctr"/>
                </a:tc>
                <a:tc>
                  <a:txBody>
                    <a:bodyPr/>
                    <a:lstStyle/>
                    <a:p>
                      <a:pPr algn="ctr">
                        <a:lnSpc>
                          <a:spcPct val="150000"/>
                        </a:lnSpc>
                        <a:spcAft>
                          <a:spcPts val="0"/>
                        </a:spcAft>
                      </a:pPr>
                      <a:r>
                        <a:rPr lang="it-IT" sz="1800">
                          <a:effectLst/>
                          <a:latin typeface="+mn-lt"/>
                          <a:ea typeface="Arial" panose="020B0604020202020204" pitchFamily="34" charset="0"/>
                        </a:rPr>
                        <a:t>15%</a:t>
                      </a:r>
                    </a:p>
                  </a:txBody>
                  <a:tcPr marL="68580" marR="68580" marT="0" marB="0" anchor="ctr"/>
                </a:tc>
                <a:tc>
                  <a:txBody>
                    <a:bodyPr/>
                    <a:lstStyle/>
                    <a:p>
                      <a:pPr algn="ctr">
                        <a:lnSpc>
                          <a:spcPct val="150000"/>
                        </a:lnSpc>
                        <a:spcAft>
                          <a:spcPts val="0"/>
                        </a:spcAft>
                      </a:pPr>
                      <a:r>
                        <a:rPr lang="it-IT" sz="1800">
                          <a:effectLst/>
                          <a:latin typeface="+mn-lt"/>
                          <a:ea typeface="Arial" panose="020B0604020202020204" pitchFamily="34" charset="0"/>
                        </a:rPr>
                        <a:t>28%</a:t>
                      </a:r>
                    </a:p>
                  </a:txBody>
                  <a:tcPr marL="68580" marR="68580" marT="0" marB="0" anchor="ctr"/>
                </a:tc>
                <a:tc>
                  <a:txBody>
                    <a:bodyPr/>
                    <a:lstStyle/>
                    <a:p>
                      <a:pPr algn="ctr">
                        <a:lnSpc>
                          <a:spcPct val="150000"/>
                        </a:lnSpc>
                        <a:spcAft>
                          <a:spcPts val="0"/>
                        </a:spcAft>
                      </a:pPr>
                      <a:r>
                        <a:rPr lang="it-IT" sz="1800">
                          <a:effectLst/>
                          <a:latin typeface="+mn-lt"/>
                          <a:ea typeface="Arial" panose="020B0604020202020204" pitchFamily="34" charset="0"/>
                        </a:rPr>
                        <a:t>20%</a:t>
                      </a:r>
                    </a:p>
                  </a:txBody>
                  <a:tcPr marL="68580" marR="68580" marT="0" marB="0" anchor="ctr"/>
                </a:tc>
                <a:tc>
                  <a:txBody>
                    <a:bodyPr/>
                    <a:lstStyle/>
                    <a:p>
                      <a:pPr algn="ctr">
                        <a:lnSpc>
                          <a:spcPct val="150000"/>
                        </a:lnSpc>
                        <a:spcAft>
                          <a:spcPts val="0"/>
                        </a:spcAft>
                      </a:pPr>
                      <a:r>
                        <a:rPr lang="it-IT" sz="1800" dirty="0">
                          <a:effectLst/>
                          <a:latin typeface="+mn-lt"/>
                          <a:ea typeface="Arial" panose="020B0604020202020204" pitchFamily="34" charset="0"/>
                        </a:rPr>
                        <a:t>24%</a:t>
                      </a:r>
                    </a:p>
                  </a:txBody>
                  <a:tcPr marL="68580" marR="68580" marT="0" marB="0" anchor="ctr"/>
                </a:tc>
                <a:extLst>
                  <a:ext uri="{0D108BD9-81ED-4DB2-BD59-A6C34878D82A}">
                    <a16:rowId xmlns:a16="http://schemas.microsoft.com/office/drawing/2014/main" xmlns="" val="2777238581"/>
                  </a:ext>
                </a:extLst>
              </a:tr>
              <a:tr h="1007246">
                <a:tc>
                  <a:txBody>
                    <a:bodyPr/>
                    <a:lstStyle/>
                    <a:p>
                      <a:pPr>
                        <a:lnSpc>
                          <a:spcPct val="150000"/>
                        </a:lnSpc>
                      </a:pPr>
                      <a:r>
                        <a:rPr lang="es-ES" b="0" dirty="0" smtClean="0"/>
                        <a:t>Just</a:t>
                      </a:r>
                      <a:r>
                        <a:rPr lang="es-ES" b="0" baseline="0" dirty="0" smtClean="0"/>
                        <a:t> general statement</a:t>
                      </a:r>
                      <a:endParaRPr lang="es-ES" b="0" dirty="0"/>
                    </a:p>
                  </a:txBody>
                  <a:tcPr/>
                </a:tc>
                <a:tc>
                  <a:txBody>
                    <a:bodyPr/>
                    <a:lstStyle/>
                    <a:p>
                      <a:pPr algn="ctr">
                        <a:lnSpc>
                          <a:spcPct val="150000"/>
                        </a:lnSpc>
                        <a:spcAft>
                          <a:spcPts val="0"/>
                        </a:spcAft>
                      </a:pPr>
                      <a:r>
                        <a:rPr lang="it-IT" sz="1800" dirty="0">
                          <a:effectLst/>
                          <a:latin typeface="+mn-lt"/>
                          <a:ea typeface="Arial" panose="020B0604020202020204" pitchFamily="34" charset="0"/>
                        </a:rPr>
                        <a:t>20%</a:t>
                      </a:r>
                    </a:p>
                  </a:txBody>
                  <a:tcPr marL="68580" marR="68580" marT="0" marB="0" anchor="ctr"/>
                </a:tc>
                <a:tc>
                  <a:txBody>
                    <a:bodyPr/>
                    <a:lstStyle/>
                    <a:p>
                      <a:pPr algn="ctr">
                        <a:lnSpc>
                          <a:spcPct val="150000"/>
                        </a:lnSpc>
                        <a:spcAft>
                          <a:spcPts val="0"/>
                        </a:spcAft>
                      </a:pPr>
                      <a:r>
                        <a:rPr lang="it-IT" sz="1800" dirty="0">
                          <a:effectLst/>
                          <a:latin typeface="+mn-lt"/>
                          <a:ea typeface="Arial" panose="020B0604020202020204" pitchFamily="34" charset="0"/>
                        </a:rPr>
                        <a:t>24%</a:t>
                      </a:r>
                    </a:p>
                  </a:txBody>
                  <a:tcPr marL="68580" marR="68580" marT="0" marB="0" anchor="ctr"/>
                </a:tc>
                <a:tc>
                  <a:txBody>
                    <a:bodyPr/>
                    <a:lstStyle/>
                    <a:p>
                      <a:pPr algn="ctr">
                        <a:lnSpc>
                          <a:spcPct val="150000"/>
                        </a:lnSpc>
                        <a:spcAft>
                          <a:spcPts val="0"/>
                        </a:spcAft>
                      </a:pPr>
                      <a:r>
                        <a:rPr lang="it-IT" sz="1800" dirty="0">
                          <a:effectLst/>
                          <a:latin typeface="+mn-lt"/>
                          <a:ea typeface="Arial" panose="020B0604020202020204" pitchFamily="34" charset="0"/>
                        </a:rPr>
                        <a:t>13%</a:t>
                      </a:r>
                    </a:p>
                  </a:txBody>
                  <a:tcPr marL="68580" marR="68580" marT="0" marB="0" anchor="ctr"/>
                </a:tc>
                <a:tc>
                  <a:txBody>
                    <a:bodyPr/>
                    <a:lstStyle/>
                    <a:p>
                      <a:pPr algn="ctr">
                        <a:lnSpc>
                          <a:spcPct val="150000"/>
                        </a:lnSpc>
                        <a:spcAft>
                          <a:spcPts val="0"/>
                        </a:spcAft>
                      </a:pPr>
                      <a:r>
                        <a:rPr lang="it-IT" sz="1800" dirty="0">
                          <a:effectLst/>
                          <a:latin typeface="+mn-lt"/>
                          <a:ea typeface="Arial" panose="020B0604020202020204" pitchFamily="34" charset="0"/>
                        </a:rPr>
                        <a:t>20%</a:t>
                      </a:r>
                    </a:p>
                  </a:txBody>
                  <a:tcPr marL="68580" marR="68580" marT="0" marB="0" anchor="ctr"/>
                </a:tc>
                <a:tc>
                  <a:txBody>
                    <a:bodyPr/>
                    <a:lstStyle/>
                    <a:p>
                      <a:pPr algn="ctr">
                        <a:lnSpc>
                          <a:spcPct val="150000"/>
                        </a:lnSpc>
                        <a:spcAft>
                          <a:spcPts val="0"/>
                        </a:spcAft>
                      </a:pPr>
                      <a:r>
                        <a:rPr lang="it-IT" sz="1800" dirty="0">
                          <a:effectLst/>
                          <a:latin typeface="+mn-lt"/>
                          <a:ea typeface="Arial" panose="020B0604020202020204" pitchFamily="34" charset="0"/>
                        </a:rPr>
                        <a:t>10%</a:t>
                      </a:r>
                    </a:p>
                  </a:txBody>
                  <a:tcPr marL="68580" marR="68580" marT="0" marB="0" anchor="ctr"/>
                </a:tc>
                <a:tc>
                  <a:txBody>
                    <a:bodyPr/>
                    <a:lstStyle/>
                    <a:p>
                      <a:pPr algn="ctr">
                        <a:lnSpc>
                          <a:spcPct val="150000"/>
                        </a:lnSpc>
                        <a:spcAft>
                          <a:spcPts val="0"/>
                        </a:spcAft>
                      </a:pPr>
                      <a:r>
                        <a:rPr lang="it-IT" sz="1800">
                          <a:effectLst/>
                          <a:latin typeface="+mn-lt"/>
                          <a:ea typeface="Arial" panose="020B0604020202020204" pitchFamily="34" charset="0"/>
                        </a:rPr>
                        <a:t>20%</a:t>
                      </a:r>
                    </a:p>
                  </a:txBody>
                  <a:tcPr marL="68580" marR="68580" marT="0" marB="0" anchor="ctr"/>
                </a:tc>
                <a:tc>
                  <a:txBody>
                    <a:bodyPr/>
                    <a:lstStyle/>
                    <a:p>
                      <a:pPr algn="ctr">
                        <a:lnSpc>
                          <a:spcPct val="150000"/>
                        </a:lnSpc>
                        <a:spcAft>
                          <a:spcPts val="0"/>
                        </a:spcAft>
                      </a:pPr>
                      <a:r>
                        <a:rPr lang="it-IT" sz="1800">
                          <a:effectLst/>
                          <a:latin typeface="+mn-lt"/>
                          <a:ea typeface="Arial" panose="020B0604020202020204" pitchFamily="34" charset="0"/>
                        </a:rPr>
                        <a:t>17,5%</a:t>
                      </a:r>
                    </a:p>
                  </a:txBody>
                  <a:tcPr marL="68580" marR="68580" marT="0" marB="0" anchor="ctr"/>
                </a:tc>
                <a:extLst>
                  <a:ext uri="{0D108BD9-81ED-4DB2-BD59-A6C34878D82A}">
                    <a16:rowId xmlns:a16="http://schemas.microsoft.com/office/drawing/2014/main" xmlns="" val="306620150"/>
                  </a:ext>
                </a:extLst>
              </a:tr>
              <a:tr h="531867">
                <a:tc>
                  <a:txBody>
                    <a:bodyPr/>
                    <a:lstStyle/>
                    <a:p>
                      <a:pPr>
                        <a:lnSpc>
                          <a:spcPct val="150000"/>
                        </a:lnSpc>
                      </a:pPr>
                      <a:r>
                        <a:rPr lang="es-ES" b="0" dirty="0" smtClean="0"/>
                        <a:t>AI</a:t>
                      </a:r>
                      <a:r>
                        <a:rPr lang="es-ES" b="0" baseline="0" dirty="0" smtClean="0"/>
                        <a:t> disclosure</a:t>
                      </a:r>
                      <a:endParaRPr lang="es-ES" b="0" dirty="0"/>
                    </a:p>
                  </a:txBody>
                  <a:tcPr/>
                </a:tc>
                <a:tc>
                  <a:txBody>
                    <a:bodyPr/>
                    <a:lstStyle/>
                    <a:p>
                      <a:pPr algn="ctr">
                        <a:lnSpc>
                          <a:spcPct val="150000"/>
                        </a:lnSpc>
                        <a:spcAft>
                          <a:spcPts val="0"/>
                        </a:spcAft>
                      </a:pPr>
                      <a:r>
                        <a:rPr lang="it-IT" sz="1800">
                          <a:effectLst/>
                          <a:latin typeface="+mn-lt"/>
                          <a:ea typeface="Arial" panose="020B0604020202020204" pitchFamily="34" charset="0"/>
                        </a:rPr>
                        <a:t>60%</a:t>
                      </a:r>
                    </a:p>
                  </a:txBody>
                  <a:tcPr marL="68580" marR="68580" marT="0" marB="0" anchor="ctr"/>
                </a:tc>
                <a:tc>
                  <a:txBody>
                    <a:bodyPr/>
                    <a:lstStyle/>
                    <a:p>
                      <a:pPr algn="ctr">
                        <a:lnSpc>
                          <a:spcPct val="150000"/>
                        </a:lnSpc>
                        <a:spcAft>
                          <a:spcPts val="0"/>
                        </a:spcAft>
                      </a:pPr>
                      <a:r>
                        <a:rPr lang="it-IT" sz="1800">
                          <a:effectLst/>
                          <a:latin typeface="+mn-lt"/>
                          <a:ea typeface="Arial" panose="020B0604020202020204" pitchFamily="34" charset="0"/>
                        </a:rPr>
                        <a:t>44%</a:t>
                      </a:r>
                    </a:p>
                  </a:txBody>
                  <a:tcPr marL="68580" marR="68580" marT="0" marB="0" anchor="ctr"/>
                </a:tc>
                <a:tc>
                  <a:txBody>
                    <a:bodyPr/>
                    <a:lstStyle/>
                    <a:p>
                      <a:pPr algn="ctr">
                        <a:lnSpc>
                          <a:spcPct val="150000"/>
                        </a:lnSpc>
                        <a:spcAft>
                          <a:spcPts val="0"/>
                        </a:spcAft>
                      </a:pPr>
                      <a:r>
                        <a:rPr lang="it-IT" sz="1800">
                          <a:effectLst/>
                          <a:latin typeface="+mn-lt"/>
                          <a:ea typeface="Arial" panose="020B0604020202020204" pitchFamily="34" charset="0"/>
                        </a:rPr>
                        <a:t>54%</a:t>
                      </a:r>
                    </a:p>
                  </a:txBody>
                  <a:tcPr marL="68580" marR="68580" marT="0" marB="0" anchor="ctr"/>
                </a:tc>
                <a:tc>
                  <a:txBody>
                    <a:bodyPr/>
                    <a:lstStyle/>
                    <a:p>
                      <a:pPr algn="ctr">
                        <a:lnSpc>
                          <a:spcPct val="150000"/>
                        </a:lnSpc>
                        <a:spcAft>
                          <a:spcPts val="0"/>
                        </a:spcAft>
                      </a:pPr>
                      <a:r>
                        <a:rPr lang="it-IT" sz="1800">
                          <a:effectLst/>
                          <a:latin typeface="+mn-lt"/>
                          <a:ea typeface="Arial" panose="020B0604020202020204" pitchFamily="34" charset="0"/>
                        </a:rPr>
                        <a:t>65%</a:t>
                      </a:r>
                    </a:p>
                  </a:txBody>
                  <a:tcPr marL="68580" marR="68580" marT="0" marB="0" anchor="ctr"/>
                </a:tc>
                <a:tc>
                  <a:txBody>
                    <a:bodyPr/>
                    <a:lstStyle/>
                    <a:p>
                      <a:pPr algn="ctr">
                        <a:lnSpc>
                          <a:spcPct val="150000"/>
                        </a:lnSpc>
                        <a:spcAft>
                          <a:spcPts val="0"/>
                        </a:spcAft>
                      </a:pPr>
                      <a:r>
                        <a:rPr lang="it-IT" sz="1800" dirty="0">
                          <a:effectLst/>
                          <a:latin typeface="+mn-lt"/>
                          <a:ea typeface="Arial" panose="020B0604020202020204" pitchFamily="34" charset="0"/>
                        </a:rPr>
                        <a:t>62%</a:t>
                      </a:r>
                    </a:p>
                  </a:txBody>
                  <a:tcPr marL="68580" marR="68580" marT="0" marB="0" anchor="ctr"/>
                </a:tc>
                <a:tc>
                  <a:txBody>
                    <a:bodyPr/>
                    <a:lstStyle/>
                    <a:p>
                      <a:pPr algn="ctr">
                        <a:lnSpc>
                          <a:spcPct val="150000"/>
                        </a:lnSpc>
                        <a:spcAft>
                          <a:spcPts val="0"/>
                        </a:spcAft>
                      </a:pPr>
                      <a:r>
                        <a:rPr lang="it-IT" sz="1800" dirty="0">
                          <a:effectLst/>
                          <a:latin typeface="+mn-lt"/>
                          <a:ea typeface="Arial" panose="020B0604020202020204" pitchFamily="34" charset="0"/>
                        </a:rPr>
                        <a:t>60%</a:t>
                      </a:r>
                    </a:p>
                  </a:txBody>
                  <a:tcPr marL="68580" marR="68580" marT="0" marB="0" anchor="ctr"/>
                </a:tc>
                <a:tc>
                  <a:txBody>
                    <a:bodyPr/>
                    <a:lstStyle/>
                    <a:p>
                      <a:pPr algn="ctr">
                        <a:lnSpc>
                          <a:spcPct val="150000"/>
                        </a:lnSpc>
                        <a:spcAft>
                          <a:spcPts val="0"/>
                        </a:spcAft>
                      </a:pPr>
                      <a:r>
                        <a:rPr lang="it-IT" sz="1800" dirty="0">
                          <a:effectLst/>
                          <a:latin typeface="+mn-lt"/>
                          <a:ea typeface="Arial" panose="020B0604020202020204" pitchFamily="34" charset="0"/>
                        </a:rPr>
                        <a:t>58,5%</a:t>
                      </a:r>
                    </a:p>
                  </a:txBody>
                  <a:tcPr marL="68580" marR="68580" marT="0" marB="0" anchor="ctr"/>
                </a:tc>
                <a:extLst>
                  <a:ext uri="{0D108BD9-81ED-4DB2-BD59-A6C34878D82A}">
                    <a16:rowId xmlns:a16="http://schemas.microsoft.com/office/drawing/2014/main" xmlns="" val="2709805777"/>
                  </a:ext>
                </a:extLst>
              </a:tr>
            </a:tbl>
          </a:graphicData>
        </a:graphic>
      </p:graphicFrame>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1127EC-E813-480E-9766-8489B499E0C8}" type="slidenum">
              <a:rPr kumimoji="0" lang="es-E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s-E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cxnSp>
        <p:nvCxnSpPr>
          <p:cNvPr id="11" name="Connettore 1 10"/>
          <p:cNvCxnSpPr/>
          <p:nvPr/>
        </p:nvCxnSpPr>
        <p:spPr>
          <a:xfrm>
            <a:off x="1307503" y="2572910"/>
            <a:ext cx="1628877" cy="70833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57972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Recorte de pantalla"/>
          <p:cNvPicPr>
            <a:picLocks noChangeAspect="1"/>
          </p:cNvPicPr>
          <p:nvPr/>
        </p:nvPicPr>
        <p:blipFill rotWithShape="1">
          <a:blip r:embed="rId2">
            <a:extLst>
              <a:ext uri="{28A0092B-C50C-407E-A947-70E740481C1C}">
                <a14:useLocalDpi xmlns:a14="http://schemas.microsoft.com/office/drawing/2010/main" val="0"/>
              </a:ext>
            </a:extLst>
          </a:blip>
          <a:srcRect l="2116" t="962" r="76214" b="44463"/>
          <a:stretch/>
        </p:blipFill>
        <p:spPr>
          <a:xfrm>
            <a:off x="10049855" y="186381"/>
            <a:ext cx="1222048" cy="1367327"/>
          </a:xfrm>
          <a:prstGeom prst="rect">
            <a:avLst/>
          </a:prstGeom>
        </p:spPr>
      </p:pic>
      <p:sp>
        <p:nvSpPr>
          <p:cNvPr id="4" name="CuadroTexto 3"/>
          <p:cNvSpPr txBox="1"/>
          <p:nvPr/>
        </p:nvSpPr>
        <p:spPr>
          <a:xfrm>
            <a:off x="1307506" y="608434"/>
            <a:ext cx="5007835" cy="523220"/>
          </a:xfrm>
          <a:prstGeom prst="rect">
            <a:avLst/>
          </a:prstGeom>
          <a:noFill/>
        </p:spPr>
        <p:txBody>
          <a:bodyPr wrap="square" rtlCol="0">
            <a:spAutoFit/>
          </a:bodyPr>
          <a:lstStyle/>
          <a:p>
            <a:pPr lvl="0" eaLnBrk="0" fontAlgn="base" hangingPunct="0">
              <a:spcBef>
                <a:spcPct val="0"/>
              </a:spcBef>
              <a:spcAft>
                <a:spcPct val="0"/>
              </a:spcAft>
              <a:defRPr/>
            </a:pPr>
            <a:r>
              <a:rPr lang="en-US" altLang="es-ES_tradnl" sz="2800" b="1" dirty="0" smtClean="0">
                <a:solidFill>
                  <a:srgbClr val="002060"/>
                </a:solidFill>
              </a:rPr>
              <a:t>AI activity disclosure (RQ2)</a:t>
            </a:r>
            <a:endParaRPr lang="en-US" altLang="es-ES_tradnl" sz="2800" b="1" dirty="0">
              <a:solidFill>
                <a:srgbClr val="002060"/>
              </a:solidFill>
              <a:latin typeface="Calibri" panose="020F0502020204030204" pitchFamily="34" charset="0"/>
              <a:ea typeface="ＭＳ Ｐゴシック" panose="020B0600070205080204" pitchFamily="34" charset="-128"/>
            </a:endParaRPr>
          </a:p>
        </p:txBody>
      </p:sp>
      <p:graphicFrame>
        <p:nvGraphicFramePr>
          <p:cNvPr id="5" name="Tabla 4"/>
          <p:cNvGraphicFramePr>
            <a:graphicFrameLocks noGrp="1"/>
          </p:cNvGraphicFramePr>
          <p:nvPr>
            <p:extLst>
              <p:ext uri="{D42A27DB-BD31-4B8C-83A1-F6EECF244321}">
                <p14:modId xmlns:p14="http://schemas.microsoft.com/office/powerpoint/2010/main" val="4195948869"/>
              </p:ext>
            </p:extLst>
          </p:nvPr>
        </p:nvGraphicFramePr>
        <p:xfrm>
          <a:off x="1307506" y="2491845"/>
          <a:ext cx="8634987" cy="2926368"/>
        </p:xfrm>
        <a:graphic>
          <a:graphicData uri="http://schemas.openxmlformats.org/drawingml/2006/table">
            <a:tbl>
              <a:tblPr firstRow="1" bandRow="1">
                <a:tableStyleId>{F5AB1C69-6EDB-4FF4-983F-18BD219EF322}</a:tableStyleId>
              </a:tblPr>
              <a:tblGrid>
                <a:gridCol w="1636386">
                  <a:extLst>
                    <a:ext uri="{9D8B030D-6E8A-4147-A177-3AD203B41FA5}">
                      <a16:colId xmlns:a16="http://schemas.microsoft.com/office/drawing/2014/main" xmlns="" val="1376480097"/>
                    </a:ext>
                  </a:extLst>
                </a:gridCol>
                <a:gridCol w="1177350"/>
                <a:gridCol w="1094705"/>
                <a:gridCol w="1210614">
                  <a:extLst>
                    <a:ext uri="{9D8B030D-6E8A-4147-A177-3AD203B41FA5}">
                      <a16:colId xmlns:a16="http://schemas.microsoft.com/office/drawing/2014/main" xmlns="" val="706050966"/>
                    </a:ext>
                  </a:extLst>
                </a:gridCol>
                <a:gridCol w="1236372">
                  <a:extLst>
                    <a:ext uri="{9D8B030D-6E8A-4147-A177-3AD203B41FA5}">
                      <a16:colId xmlns:a16="http://schemas.microsoft.com/office/drawing/2014/main" xmlns="" val="2587721079"/>
                    </a:ext>
                  </a:extLst>
                </a:gridCol>
                <a:gridCol w="1117873">
                  <a:extLst>
                    <a:ext uri="{9D8B030D-6E8A-4147-A177-3AD203B41FA5}">
                      <a16:colId xmlns:a16="http://schemas.microsoft.com/office/drawing/2014/main" xmlns="" val="3244320563"/>
                    </a:ext>
                  </a:extLst>
                </a:gridCol>
                <a:gridCol w="1161687">
                  <a:extLst>
                    <a:ext uri="{9D8B030D-6E8A-4147-A177-3AD203B41FA5}">
                      <a16:colId xmlns:a16="http://schemas.microsoft.com/office/drawing/2014/main" xmlns="" val="1659803816"/>
                    </a:ext>
                  </a:extLst>
                </a:gridCol>
              </a:tblGrid>
              <a:tr h="731592">
                <a:tc>
                  <a:txBody>
                    <a:bodyPr/>
                    <a:lstStyle/>
                    <a:p>
                      <a:pPr algn="just">
                        <a:lnSpc>
                          <a:spcPct val="115000"/>
                        </a:lnSpc>
                        <a:spcAft>
                          <a:spcPts val="0"/>
                        </a:spcAft>
                      </a:pPr>
                      <a:r>
                        <a:rPr lang="en-GB" sz="1800" dirty="0">
                          <a:effectLst/>
                          <a:latin typeface="+mn-lt"/>
                          <a:ea typeface="Arial" panose="020B0604020202020204" pitchFamily="34" charset="0"/>
                        </a:rPr>
                        <a:t> </a:t>
                      </a:r>
                      <a:endParaRPr lang="it-IT" sz="1800" dirty="0">
                        <a:effectLst/>
                        <a:latin typeface="+mn-lt"/>
                        <a:ea typeface="Arial" panose="020B0604020202020204" pitchFamily="34" charset="0"/>
                      </a:endParaRPr>
                    </a:p>
                  </a:txBody>
                  <a:tcPr marL="68580" marR="68580" marT="0" marB="0"/>
                </a:tc>
                <a:tc>
                  <a:txBody>
                    <a:bodyPr/>
                    <a:lstStyle/>
                    <a:p>
                      <a:pPr algn="ctr">
                        <a:lnSpc>
                          <a:spcPct val="115000"/>
                        </a:lnSpc>
                        <a:spcAft>
                          <a:spcPts val="0"/>
                        </a:spcAft>
                      </a:pPr>
                      <a:r>
                        <a:rPr lang="it-IT" sz="1800" b="1" dirty="0">
                          <a:effectLst/>
                          <a:latin typeface="+mn-lt"/>
                          <a:ea typeface="Arial" panose="020B0604020202020204" pitchFamily="34" charset="0"/>
                        </a:rPr>
                        <a:t>Germany</a:t>
                      </a:r>
                      <a:endParaRPr lang="it-IT" sz="1800" dirty="0">
                        <a:effectLst/>
                        <a:latin typeface="+mn-lt"/>
                        <a:ea typeface="Arial" panose="020B0604020202020204" pitchFamily="34" charset="0"/>
                      </a:endParaRPr>
                    </a:p>
                  </a:txBody>
                  <a:tcPr marL="68580" marR="68580" marT="0" marB="0" anchor="ctr"/>
                </a:tc>
                <a:tc>
                  <a:txBody>
                    <a:bodyPr/>
                    <a:lstStyle/>
                    <a:p>
                      <a:pPr algn="ctr">
                        <a:lnSpc>
                          <a:spcPct val="115000"/>
                        </a:lnSpc>
                        <a:spcAft>
                          <a:spcPts val="0"/>
                        </a:spcAft>
                      </a:pPr>
                      <a:r>
                        <a:rPr lang="it-IT" sz="1800" b="1" dirty="0" err="1">
                          <a:effectLst/>
                          <a:latin typeface="+mn-lt"/>
                          <a:ea typeface="Arial" panose="020B0604020202020204" pitchFamily="34" charset="0"/>
                        </a:rPr>
                        <a:t>Finland</a:t>
                      </a:r>
                      <a:endParaRPr lang="it-IT" sz="1800" dirty="0">
                        <a:effectLst/>
                        <a:latin typeface="+mn-lt"/>
                        <a:ea typeface="Arial" panose="020B0604020202020204" pitchFamily="34" charset="0"/>
                      </a:endParaRPr>
                    </a:p>
                  </a:txBody>
                  <a:tcPr marL="68580" marR="68580" marT="0" marB="0" anchor="ctr"/>
                </a:tc>
                <a:tc>
                  <a:txBody>
                    <a:bodyPr/>
                    <a:lstStyle/>
                    <a:p>
                      <a:pPr algn="ctr">
                        <a:lnSpc>
                          <a:spcPct val="115000"/>
                        </a:lnSpc>
                        <a:spcAft>
                          <a:spcPts val="0"/>
                        </a:spcAft>
                      </a:pPr>
                      <a:r>
                        <a:rPr lang="it-IT" sz="1800" b="1" dirty="0" err="1">
                          <a:effectLst/>
                          <a:latin typeface="+mn-lt"/>
                          <a:ea typeface="Arial" panose="020B0604020202020204" pitchFamily="34" charset="0"/>
                        </a:rPr>
                        <a:t>Sweden</a:t>
                      </a:r>
                      <a:r>
                        <a:rPr lang="it-IT" sz="1800" b="1" dirty="0">
                          <a:effectLst/>
                          <a:latin typeface="+mn-lt"/>
                          <a:ea typeface="Arial" panose="020B0604020202020204" pitchFamily="34" charset="0"/>
                        </a:rPr>
                        <a:t> </a:t>
                      </a:r>
                      <a:endParaRPr lang="it-IT" sz="1800" dirty="0">
                        <a:effectLst/>
                        <a:latin typeface="+mn-lt"/>
                        <a:ea typeface="Arial" panose="020B0604020202020204" pitchFamily="34" charset="0"/>
                      </a:endParaRPr>
                    </a:p>
                  </a:txBody>
                  <a:tcPr marL="68580" marR="68580" marT="0" marB="0" anchor="ctr"/>
                </a:tc>
                <a:tc>
                  <a:txBody>
                    <a:bodyPr/>
                    <a:lstStyle/>
                    <a:p>
                      <a:pPr algn="ctr">
                        <a:lnSpc>
                          <a:spcPct val="115000"/>
                        </a:lnSpc>
                        <a:spcAft>
                          <a:spcPts val="0"/>
                        </a:spcAft>
                      </a:pPr>
                      <a:r>
                        <a:rPr lang="it-IT" sz="1800" b="1" dirty="0">
                          <a:effectLst/>
                          <a:latin typeface="+mn-lt"/>
                          <a:ea typeface="Arial" panose="020B0604020202020204" pitchFamily="34" charset="0"/>
                        </a:rPr>
                        <a:t>France</a:t>
                      </a:r>
                      <a:endParaRPr lang="it-IT" sz="1800" dirty="0">
                        <a:effectLst/>
                        <a:latin typeface="+mn-lt"/>
                        <a:ea typeface="Arial" panose="020B0604020202020204" pitchFamily="34" charset="0"/>
                      </a:endParaRPr>
                    </a:p>
                  </a:txBody>
                  <a:tcPr marL="68580" marR="68580" marT="0" marB="0" anchor="ctr"/>
                </a:tc>
                <a:tc>
                  <a:txBody>
                    <a:bodyPr/>
                    <a:lstStyle/>
                    <a:p>
                      <a:pPr algn="ctr">
                        <a:lnSpc>
                          <a:spcPct val="115000"/>
                        </a:lnSpc>
                        <a:spcAft>
                          <a:spcPts val="0"/>
                        </a:spcAft>
                      </a:pPr>
                      <a:r>
                        <a:rPr lang="it-IT" sz="1800" b="1" dirty="0" err="1">
                          <a:effectLst/>
                          <a:latin typeface="+mn-lt"/>
                          <a:ea typeface="Arial" panose="020B0604020202020204" pitchFamily="34" charset="0"/>
                        </a:rPr>
                        <a:t>Italy</a:t>
                      </a:r>
                      <a:endParaRPr lang="it-IT" sz="1800" dirty="0">
                        <a:effectLst/>
                        <a:latin typeface="+mn-lt"/>
                        <a:ea typeface="Arial" panose="020B0604020202020204" pitchFamily="34" charset="0"/>
                      </a:endParaRPr>
                    </a:p>
                  </a:txBody>
                  <a:tcPr marL="68580" marR="68580" marT="0" marB="0" anchor="ctr"/>
                </a:tc>
                <a:tc>
                  <a:txBody>
                    <a:bodyPr/>
                    <a:lstStyle/>
                    <a:p>
                      <a:pPr algn="ctr">
                        <a:lnSpc>
                          <a:spcPct val="115000"/>
                        </a:lnSpc>
                        <a:spcAft>
                          <a:spcPts val="0"/>
                        </a:spcAft>
                      </a:pPr>
                      <a:r>
                        <a:rPr lang="it-IT" sz="1800" b="1" dirty="0" err="1">
                          <a:effectLst/>
                          <a:latin typeface="+mn-lt"/>
                          <a:ea typeface="Arial" panose="020B0604020202020204" pitchFamily="34" charset="0"/>
                        </a:rPr>
                        <a:t>Spain</a:t>
                      </a:r>
                      <a:endParaRPr lang="it-IT" sz="1800" dirty="0">
                        <a:effectLst/>
                        <a:latin typeface="+mn-lt"/>
                        <a:ea typeface="Arial" panose="020B0604020202020204" pitchFamily="34" charset="0"/>
                      </a:endParaRPr>
                    </a:p>
                  </a:txBody>
                  <a:tcPr marL="68580" marR="68580" marT="0" marB="0" anchor="ctr"/>
                </a:tc>
                <a:extLst>
                  <a:ext uri="{0D108BD9-81ED-4DB2-BD59-A6C34878D82A}">
                    <a16:rowId xmlns:a16="http://schemas.microsoft.com/office/drawing/2014/main" xmlns="" val="2557063062"/>
                  </a:ext>
                </a:extLst>
              </a:tr>
              <a:tr h="731592">
                <a:tc>
                  <a:txBody>
                    <a:bodyPr/>
                    <a:lstStyle/>
                    <a:p>
                      <a:pPr algn="just">
                        <a:lnSpc>
                          <a:spcPct val="115000"/>
                        </a:lnSpc>
                        <a:spcAft>
                          <a:spcPts val="0"/>
                        </a:spcAft>
                      </a:pPr>
                      <a:r>
                        <a:rPr lang="it-IT" sz="1800" dirty="0" err="1">
                          <a:effectLst/>
                          <a:latin typeface="+mn-lt"/>
                          <a:ea typeface="Arial" panose="020B0604020202020204" pitchFamily="34" charset="0"/>
                        </a:rPr>
                        <a:t>Projects</a:t>
                      </a:r>
                      <a:endParaRPr lang="it-IT" sz="1800" dirty="0">
                        <a:effectLst/>
                        <a:latin typeface="+mn-lt"/>
                        <a:ea typeface="Arial" panose="020B0604020202020204" pitchFamily="34" charset="0"/>
                      </a:endParaRPr>
                    </a:p>
                  </a:txBody>
                  <a:tcPr marL="68580" marR="68580" marT="0" marB="0" anchor="ctr"/>
                </a:tc>
                <a:tc>
                  <a:txBody>
                    <a:bodyPr/>
                    <a:lstStyle/>
                    <a:p>
                      <a:pPr algn="ctr">
                        <a:lnSpc>
                          <a:spcPct val="115000"/>
                        </a:lnSpc>
                        <a:spcAft>
                          <a:spcPts val="0"/>
                        </a:spcAft>
                      </a:pPr>
                      <a:r>
                        <a:rPr lang="it-IT" sz="1800">
                          <a:effectLst/>
                          <a:latin typeface="+mn-lt"/>
                          <a:ea typeface="Arial" panose="020B0604020202020204" pitchFamily="34" charset="0"/>
                        </a:rPr>
                        <a:t>40%</a:t>
                      </a:r>
                    </a:p>
                  </a:txBody>
                  <a:tcPr marL="68580" marR="68580" marT="0" marB="0" anchor="ctr"/>
                </a:tc>
                <a:tc>
                  <a:txBody>
                    <a:bodyPr/>
                    <a:lstStyle/>
                    <a:p>
                      <a:pPr algn="ctr">
                        <a:lnSpc>
                          <a:spcPct val="115000"/>
                        </a:lnSpc>
                        <a:spcAft>
                          <a:spcPts val="0"/>
                        </a:spcAft>
                      </a:pPr>
                      <a:r>
                        <a:rPr lang="it-IT" sz="1800" dirty="0">
                          <a:effectLst/>
                          <a:latin typeface="+mn-lt"/>
                          <a:ea typeface="Arial" panose="020B0604020202020204" pitchFamily="34" charset="0"/>
                        </a:rPr>
                        <a:t>24%</a:t>
                      </a:r>
                    </a:p>
                  </a:txBody>
                  <a:tcPr marL="68580" marR="68580" marT="0" marB="0" anchor="ctr"/>
                </a:tc>
                <a:tc>
                  <a:txBody>
                    <a:bodyPr/>
                    <a:lstStyle/>
                    <a:p>
                      <a:pPr algn="ctr">
                        <a:lnSpc>
                          <a:spcPct val="115000"/>
                        </a:lnSpc>
                        <a:spcAft>
                          <a:spcPts val="0"/>
                        </a:spcAft>
                      </a:pPr>
                      <a:r>
                        <a:rPr lang="it-IT" sz="1800">
                          <a:effectLst/>
                          <a:latin typeface="+mn-lt"/>
                          <a:ea typeface="Arial" panose="020B0604020202020204" pitchFamily="34" charset="0"/>
                        </a:rPr>
                        <a:t>27%</a:t>
                      </a:r>
                    </a:p>
                  </a:txBody>
                  <a:tcPr marL="68580" marR="68580" marT="0" marB="0" anchor="ctr"/>
                </a:tc>
                <a:tc>
                  <a:txBody>
                    <a:bodyPr/>
                    <a:lstStyle/>
                    <a:p>
                      <a:pPr algn="ctr">
                        <a:lnSpc>
                          <a:spcPct val="115000"/>
                        </a:lnSpc>
                        <a:spcAft>
                          <a:spcPts val="0"/>
                        </a:spcAft>
                      </a:pPr>
                      <a:r>
                        <a:rPr lang="it-IT" sz="1800">
                          <a:effectLst/>
                          <a:latin typeface="+mn-lt"/>
                          <a:ea typeface="Arial" panose="020B0604020202020204" pitchFamily="34" charset="0"/>
                        </a:rPr>
                        <a:t>33%</a:t>
                      </a:r>
                    </a:p>
                  </a:txBody>
                  <a:tcPr marL="68580" marR="68580" marT="0" marB="0" anchor="ctr"/>
                </a:tc>
                <a:tc>
                  <a:txBody>
                    <a:bodyPr/>
                    <a:lstStyle/>
                    <a:p>
                      <a:pPr algn="ctr">
                        <a:lnSpc>
                          <a:spcPct val="115000"/>
                        </a:lnSpc>
                        <a:spcAft>
                          <a:spcPts val="0"/>
                        </a:spcAft>
                      </a:pPr>
                      <a:r>
                        <a:rPr lang="it-IT" sz="1800">
                          <a:effectLst/>
                          <a:latin typeface="+mn-lt"/>
                          <a:ea typeface="Arial" panose="020B0604020202020204" pitchFamily="34" charset="0"/>
                        </a:rPr>
                        <a:t>43%</a:t>
                      </a:r>
                    </a:p>
                  </a:txBody>
                  <a:tcPr marL="68580" marR="68580" marT="0" marB="0" anchor="ctr"/>
                </a:tc>
                <a:tc>
                  <a:txBody>
                    <a:bodyPr/>
                    <a:lstStyle/>
                    <a:p>
                      <a:pPr algn="ctr">
                        <a:lnSpc>
                          <a:spcPct val="115000"/>
                        </a:lnSpc>
                        <a:spcAft>
                          <a:spcPts val="0"/>
                        </a:spcAft>
                      </a:pPr>
                      <a:r>
                        <a:rPr lang="it-IT" sz="1800" dirty="0">
                          <a:effectLst/>
                          <a:latin typeface="+mn-lt"/>
                          <a:ea typeface="Arial" panose="020B0604020202020204" pitchFamily="34" charset="0"/>
                        </a:rPr>
                        <a:t>34%</a:t>
                      </a:r>
                    </a:p>
                  </a:txBody>
                  <a:tcPr marL="68580" marR="68580" marT="0" marB="0" anchor="ctr"/>
                </a:tc>
                <a:extLst>
                  <a:ext uri="{0D108BD9-81ED-4DB2-BD59-A6C34878D82A}">
                    <a16:rowId xmlns:a16="http://schemas.microsoft.com/office/drawing/2014/main" xmlns="" val="2777238581"/>
                  </a:ext>
                </a:extLst>
              </a:tr>
              <a:tr h="731592">
                <a:tc>
                  <a:txBody>
                    <a:bodyPr/>
                    <a:lstStyle/>
                    <a:p>
                      <a:pPr algn="just">
                        <a:lnSpc>
                          <a:spcPct val="115000"/>
                        </a:lnSpc>
                        <a:spcAft>
                          <a:spcPts val="0"/>
                        </a:spcAft>
                      </a:pPr>
                      <a:r>
                        <a:rPr lang="it-IT" sz="1800" dirty="0" err="1">
                          <a:effectLst/>
                          <a:latin typeface="+mn-lt"/>
                          <a:ea typeface="Arial" panose="020B0604020202020204" pitchFamily="34" charset="0"/>
                        </a:rPr>
                        <a:t>Products</a:t>
                      </a:r>
                      <a:endParaRPr lang="it-IT" sz="1800" dirty="0">
                        <a:effectLst/>
                        <a:latin typeface="+mn-lt"/>
                        <a:ea typeface="Arial" panose="020B0604020202020204" pitchFamily="34" charset="0"/>
                      </a:endParaRPr>
                    </a:p>
                  </a:txBody>
                  <a:tcPr marL="68580" marR="68580" marT="0" marB="0" anchor="ctr"/>
                </a:tc>
                <a:tc>
                  <a:txBody>
                    <a:bodyPr/>
                    <a:lstStyle/>
                    <a:p>
                      <a:pPr algn="ctr">
                        <a:lnSpc>
                          <a:spcPct val="115000"/>
                        </a:lnSpc>
                        <a:spcAft>
                          <a:spcPts val="0"/>
                        </a:spcAft>
                      </a:pPr>
                      <a:r>
                        <a:rPr lang="it-IT" sz="1800">
                          <a:effectLst/>
                          <a:latin typeface="+mn-lt"/>
                          <a:ea typeface="Arial" panose="020B0604020202020204" pitchFamily="34" charset="0"/>
                        </a:rPr>
                        <a:t>47%</a:t>
                      </a:r>
                    </a:p>
                  </a:txBody>
                  <a:tcPr marL="68580" marR="68580" marT="0" marB="0" anchor="ctr"/>
                </a:tc>
                <a:tc>
                  <a:txBody>
                    <a:bodyPr/>
                    <a:lstStyle/>
                    <a:p>
                      <a:pPr algn="ctr">
                        <a:lnSpc>
                          <a:spcPct val="115000"/>
                        </a:lnSpc>
                        <a:spcAft>
                          <a:spcPts val="0"/>
                        </a:spcAft>
                      </a:pPr>
                      <a:r>
                        <a:rPr lang="it-IT" sz="1800" dirty="0">
                          <a:effectLst/>
                          <a:latin typeface="+mn-lt"/>
                          <a:ea typeface="Arial" panose="020B0604020202020204" pitchFamily="34" charset="0"/>
                        </a:rPr>
                        <a:t>36%</a:t>
                      </a:r>
                    </a:p>
                  </a:txBody>
                  <a:tcPr marL="68580" marR="68580" marT="0" marB="0" anchor="ctr"/>
                </a:tc>
                <a:tc>
                  <a:txBody>
                    <a:bodyPr/>
                    <a:lstStyle/>
                    <a:p>
                      <a:pPr algn="ctr">
                        <a:lnSpc>
                          <a:spcPct val="115000"/>
                        </a:lnSpc>
                        <a:spcAft>
                          <a:spcPts val="0"/>
                        </a:spcAft>
                      </a:pPr>
                      <a:r>
                        <a:rPr lang="it-IT" sz="1800" dirty="0">
                          <a:effectLst/>
                          <a:latin typeface="+mn-lt"/>
                          <a:ea typeface="Arial" panose="020B0604020202020204" pitchFamily="34" charset="0"/>
                        </a:rPr>
                        <a:t>33%</a:t>
                      </a:r>
                    </a:p>
                  </a:txBody>
                  <a:tcPr marL="68580" marR="68580" marT="0" marB="0" anchor="ctr"/>
                </a:tc>
                <a:tc>
                  <a:txBody>
                    <a:bodyPr/>
                    <a:lstStyle/>
                    <a:p>
                      <a:pPr algn="ctr">
                        <a:lnSpc>
                          <a:spcPct val="115000"/>
                        </a:lnSpc>
                        <a:spcAft>
                          <a:spcPts val="0"/>
                        </a:spcAft>
                      </a:pPr>
                      <a:r>
                        <a:rPr lang="it-IT" sz="1800" dirty="0">
                          <a:effectLst/>
                          <a:latin typeface="+mn-lt"/>
                          <a:ea typeface="Arial" panose="020B0604020202020204" pitchFamily="34" charset="0"/>
                        </a:rPr>
                        <a:t>50%</a:t>
                      </a:r>
                    </a:p>
                  </a:txBody>
                  <a:tcPr marL="68580" marR="68580" marT="0" marB="0" anchor="ctr"/>
                </a:tc>
                <a:tc>
                  <a:txBody>
                    <a:bodyPr/>
                    <a:lstStyle/>
                    <a:p>
                      <a:pPr algn="ctr">
                        <a:lnSpc>
                          <a:spcPct val="115000"/>
                        </a:lnSpc>
                        <a:spcAft>
                          <a:spcPts val="0"/>
                        </a:spcAft>
                      </a:pPr>
                      <a:r>
                        <a:rPr lang="it-IT" sz="1800">
                          <a:effectLst/>
                          <a:latin typeface="+mn-lt"/>
                          <a:ea typeface="Arial" panose="020B0604020202020204" pitchFamily="34" charset="0"/>
                        </a:rPr>
                        <a:t>40%</a:t>
                      </a:r>
                    </a:p>
                  </a:txBody>
                  <a:tcPr marL="68580" marR="68580" marT="0" marB="0" anchor="ctr"/>
                </a:tc>
                <a:tc>
                  <a:txBody>
                    <a:bodyPr/>
                    <a:lstStyle/>
                    <a:p>
                      <a:pPr algn="ctr">
                        <a:lnSpc>
                          <a:spcPct val="115000"/>
                        </a:lnSpc>
                        <a:spcAft>
                          <a:spcPts val="0"/>
                        </a:spcAft>
                      </a:pPr>
                      <a:r>
                        <a:rPr lang="it-IT" sz="1800" dirty="0">
                          <a:effectLst/>
                          <a:latin typeface="+mn-lt"/>
                          <a:ea typeface="Arial" panose="020B0604020202020204" pitchFamily="34" charset="0"/>
                        </a:rPr>
                        <a:t>49%</a:t>
                      </a:r>
                    </a:p>
                  </a:txBody>
                  <a:tcPr marL="68580" marR="68580" marT="0" marB="0" anchor="ctr"/>
                </a:tc>
                <a:extLst>
                  <a:ext uri="{0D108BD9-81ED-4DB2-BD59-A6C34878D82A}">
                    <a16:rowId xmlns:a16="http://schemas.microsoft.com/office/drawing/2014/main" xmlns="" val="306620150"/>
                  </a:ext>
                </a:extLst>
              </a:tr>
              <a:tr h="731592">
                <a:tc>
                  <a:txBody>
                    <a:bodyPr/>
                    <a:lstStyle/>
                    <a:p>
                      <a:pPr algn="just">
                        <a:lnSpc>
                          <a:spcPct val="115000"/>
                        </a:lnSpc>
                        <a:spcAft>
                          <a:spcPts val="0"/>
                        </a:spcAft>
                      </a:pPr>
                      <a:r>
                        <a:rPr lang="it-IT" sz="1800" dirty="0" err="1">
                          <a:effectLst/>
                          <a:latin typeface="+mn-lt"/>
                          <a:ea typeface="Arial" panose="020B0604020202020204" pitchFamily="34" charset="0"/>
                        </a:rPr>
                        <a:t>Units</a:t>
                      </a:r>
                      <a:endParaRPr lang="it-IT" sz="1800" dirty="0">
                        <a:effectLst/>
                        <a:latin typeface="+mn-lt"/>
                        <a:ea typeface="Arial" panose="020B0604020202020204" pitchFamily="34" charset="0"/>
                      </a:endParaRPr>
                    </a:p>
                  </a:txBody>
                  <a:tcPr marL="68580" marR="68580" marT="0" marB="0" anchor="ctr"/>
                </a:tc>
                <a:tc>
                  <a:txBody>
                    <a:bodyPr/>
                    <a:lstStyle/>
                    <a:p>
                      <a:pPr algn="ctr">
                        <a:lnSpc>
                          <a:spcPct val="115000"/>
                        </a:lnSpc>
                        <a:spcAft>
                          <a:spcPts val="0"/>
                        </a:spcAft>
                      </a:pPr>
                      <a:r>
                        <a:rPr lang="it-IT" sz="1800">
                          <a:effectLst/>
                          <a:latin typeface="+mn-lt"/>
                          <a:ea typeface="Arial" panose="020B0604020202020204" pitchFamily="34" charset="0"/>
                        </a:rPr>
                        <a:t>24%</a:t>
                      </a:r>
                    </a:p>
                  </a:txBody>
                  <a:tcPr marL="68580" marR="68580" marT="0" marB="0" anchor="ctr"/>
                </a:tc>
                <a:tc>
                  <a:txBody>
                    <a:bodyPr/>
                    <a:lstStyle/>
                    <a:p>
                      <a:pPr algn="ctr">
                        <a:lnSpc>
                          <a:spcPct val="115000"/>
                        </a:lnSpc>
                        <a:spcAft>
                          <a:spcPts val="0"/>
                        </a:spcAft>
                      </a:pPr>
                      <a:r>
                        <a:rPr lang="it-IT" sz="1800">
                          <a:effectLst/>
                          <a:latin typeface="+mn-lt"/>
                          <a:ea typeface="Arial" panose="020B0604020202020204" pitchFamily="34" charset="0"/>
                        </a:rPr>
                        <a:t>4%</a:t>
                      </a:r>
                    </a:p>
                  </a:txBody>
                  <a:tcPr marL="68580" marR="68580" marT="0" marB="0" anchor="ctr"/>
                </a:tc>
                <a:tc>
                  <a:txBody>
                    <a:bodyPr/>
                    <a:lstStyle/>
                    <a:p>
                      <a:pPr algn="ctr">
                        <a:lnSpc>
                          <a:spcPct val="115000"/>
                        </a:lnSpc>
                        <a:spcAft>
                          <a:spcPts val="0"/>
                        </a:spcAft>
                      </a:pPr>
                      <a:r>
                        <a:rPr lang="it-IT" sz="1800">
                          <a:effectLst/>
                          <a:latin typeface="+mn-lt"/>
                          <a:ea typeface="Arial" panose="020B0604020202020204" pitchFamily="34" charset="0"/>
                        </a:rPr>
                        <a:t>20%</a:t>
                      </a:r>
                    </a:p>
                  </a:txBody>
                  <a:tcPr marL="68580" marR="68580" marT="0" marB="0" anchor="ctr"/>
                </a:tc>
                <a:tc>
                  <a:txBody>
                    <a:bodyPr/>
                    <a:lstStyle/>
                    <a:p>
                      <a:pPr algn="ctr">
                        <a:lnSpc>
                          <a:spcPct val="115000"/>
                        </a:lnSpc>
                        <a:spcAft>
                          <a:spcPts val="0"/>
                        </a:spcAft>
                      </a:pPr>
                      <a:r>
                        <a:rPr lang="it-IT" sz="1800">
                          <a:effectLst/>
                          <a:latin typeface="+mn-lt"/>
                          <a:ea typeface="Arial" panose="020B0604020202020204" pitchFamily="34" charset="0"/>
                        </a:rPr>
                        <a:t>23%</a:t>
                      </a:r>
                    </a:p>
                  </a:txBody>
                  <a:tcPr marL="68580" marR="68580" marT="0" marB="0" anchor="ctr"/>
                </a:tc>
                <a:tc>
                  <a:txBody>
                    <a:bodyPr/>
                    <a:lstStyle/>
                    <a:p>
                      <a:pPr algn="ctr">
                        <a:lnSpc>
                          <a:spcPct val="115000"/>
                        </a:lnSpc>
                        <a:spcAft>
                          <a:spcPts val="0"/>
                        </a:spcAft>
                      </a:pPr>
                      <a:r>
                        <a:rPr lang="it-IT" sz="1800" dirty="0">
                          <a:effectLst/>
                          <a:latin typeface="+mn-lt"/>
                          <a:ea typeface="Arial" panose="020B0604020202020204" pitchFamily="34" charset="0"/>
                        </a:rPr>
                        <a:t>23%</a:t>
                      </a:r>
                    </a:p>
                  </a:txBody>
                  <a:tcPr marL="68580" marR="68580" marT="0" marB="0" anchor="ctr"/>
                </a:tc>
                <a:tc>
                  <a:txBody>
                    <a:bodyPr/>
                    <a:lstStyle/>
                    <a:p>
                      <a:pPr algn="ctr">
                        <a:lnSpc>
                          <a:spcPct val="115000"/>
                        </a:lnSpc>
                        <a:spcAft>
                          <a:spcPts val="0"/>
                        </a:spcAft>
                      </a:pPr>
                      <a:r>
                        <a:rPr lang="it-IT" sz="1800" dirty="0">
                          <a:effectLst/>
                          <a:latin typeface="+mn-lt"/>
                          <a:ea typeface="Arial" panose="020B0604020202020204" pitchFamily="34" charset="0"/>
                        </a:rPr>
                        <a:t>9%</a:t>
                      </a:r>
                    </a:p>
                  </a:txBody>
                  <a:tcPr marL="68580" marR="68580" marT="0" marB="0" anchor="ctr"/>
                </a:tc>
                <a:extLst>
                  <a:ext uri="{0D108BD9-81ED-4DB2-BD59-A6C34878D82A}">
                    <a16:rowId xmlns:a16="http://schemas.microsoft.com/office/drawing/2014/main" xmlns="" val="2709805777"/>
                  </a:ext>
                </a:extLst>
              </a:tr>
            </a:tbl>
          </a:graphicData>
        </a:graphic>
      </p:graphicFrame>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1127EC-E813-480E-9766-8489B499E0C8}" type="slidenum">
              <a:rPr kumimoji="0" lang="es-E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s-E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cxnSp>
        <p:nvCxnSpPr>
          <p:cNvPr id="7" name="Connettore 1 6"/>
          <p:cNvCxnSpPr/>
          <p:nvPr/>
        </p:nvCxnSpPr>
        <p:spPr>
          <a:xfrm>
            <a:off x="1307506" y="2491845"/>
            <a:ext cx="1641756" cy="72787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31311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Recorte de pantalla"/>
          <p:cNvPicPr>
            <a:picLocks noChangeAspect="1"/>
          </p:cNvPicPr>
          <p:nvPr/>
        </p:nvPicPr>
        <p:blipFill rotWithShape="1">
          <a:blip r:embed="rId2">
            <a:extLst>
              <a:ext uri="{28A0092B-C50C-407E-A947-70E740481C1C}">
                <a14:useLocalDpi xmlns:a14="http://schemas.microsoft.com/office/drawing/2010/main" val="0"/>
              </a:ext>
            </a:extLst>
          </a:blip>
          <a:srcRect l="2116" t="962" r="76214" b="44463"/>
          <a:stretch/>
        </p:blipFill>
        <p:spPr>
          <a:xfrm>
            <a:off x="10049855" y="186381"/>
            <a:ext cx="1222048" cy="1367327"/>
          </a:xfrm>
          <a:prstGeom prst="rect">
            <a:avLst/>
          </a:prstGeom>
        </p:spPr>
      </p:pic>
      <p:sp>
        <p:nvSpPr>
          <p:cNvPr id="4" name="CuadroTexto 3"/>
          <p:cNvSpPr txBox="1"/>
          <p:nvPr/>
        </p:nvSpPr>
        <p:spPr>
          <a:xfrm>
            <a:off x="1307506" y="470018"/>
            <a:ext cx="5007835" cy="523220"/>
          </a:xfrm>
          <a:prstGeom prst="rect">
            <a:avLst/>
          </a:prstGeom>
          <a:noFill/>
        </p:spPr>
        <p:txBody>
          <a:bodyPr wrap="square" rtlCol="0">
            <a:spAutoFit/>
          </a:bodyPr>
          <a:lstStyle/>
          <a:p>
            <a:pPr lvl="0" eaLnBrk="0" fontAlgn="base" hangingPunct="0">
              <a:spcBef>
                <a:spcPct val="0"/>
              </a:spcBef>
              <a:spcAft>
                <a:spcPct val="0"/>
              </a:spcAft>
              <a:buNone/>
              <a:defRPr/>
            </a:pPr>
            <a:r>
              <a:rPr lang="es-ES" altLang="es-ES_tradnl" sz="2800" b="1" dirty="0" smtClean="0">
                <a:solidFill>
                  <a:srgbClr val="002060"/>
                </a:solidFill>
              </a:rPr>
              <a:t>AI ethical approaches (RQ3)</a:t>
            </a:r>
            <a:endParaRPr lang="es-ES" altLang="es-ES_tradnl" sz="2800" b="1" dirty="0">
              <a:solidFill>
                <a:srgbClr val="002060"/>
              </a:solidFill>
            </a:endParaRPr>
          </a:p>
        </p:txBody>
      </p:sp>
      <p:sp>
        <p:nvSpPr>
          <p:cNvPr id="6" name="Rectángulo 5"/>
          <p:cNvSpPr/>
          <p:nvPr/>
        </p:nvSpPr>
        <p:spPr>
          <a:xfrm>
            <a:off x="870119" y="1858877"/>
            <a:ext cx="4792054" cy="3594830"/>
          </a:xfrm>
          <a:prstGeom prst="rect">
            <a:avLst/>
          </a:prstGeom>
        </p:spPr>
        <p:txBody>
          <a:bodyPr wrap="square">
            <a:spAutoFit/>
          </a:bodyPr>
          <a:lstStyle/>
          <a:p>
            <a:pPr algn="just">
              <a:lnSpc>
                <a:spcPct val="120000"/>
              </a:lnSpc>
              <a:spcBef>
                <a:spcPts val="1000"/>
              </a:spcBef>
              <a:buClr>
                <a:srgbClr val="D7537B">
                  <a:lumMod val="50000"/>
                </a:srgbClr>
              </a:buClr>
              <a:buSzPct val="125000"/>
              <a:defRPr/>
            </a:pPr>
            <a:r>
              <a:rPr lang="en-US" sz="2000" dirty="0" smtClean="0">
                <a:solidFill>
                  <a:prstClr val="black"/>
                </a:solidFill>
                <a:cs typeface="Times" panose="02020603050405020304" pitchFamily="18" charset="0"/>
              </a:rPr>
              <a:t>Ibex 35</a:t>
            </a:r>
          </a:p>
          <a:p>
            <a:pPr algn="just">
              <a:lnSpc>
                <a:spcPct val="120000"/>
              </a:lnSpc>
              <a:spcBef>
                <a:spcPts val="1000"/>
              </a:spcBef>
              <a:buClr>
                <a:srgbClr val="D7537B">
                  <a:lumMod val="50000"/>
                </a:srgbClr>
              </a:buClr>
              <a:buSzPct val="125000"/>
              <a:defRPr/>
            </a:pPr>
            <a:r>
              <a:rPr lang="en-US" dirty="0" smtClean="0">
                <a:solidFill>
                  <a:prstClr val="black"/>
                </a:solidFill>
                <a:cs typeface="Times" panose="02020603050405020304" pitchFamily="18" charset="0"/>
              </a:rPr>
              <a:t>Telefonica: Artificial Intelligence Principles</a:t>
            </a:r>
          </a:p>
          <a:p>
            <a:pPr algn="just">
              <a:lnSpc>
                <a:spcPct val="120000"/>
              </a:lnSpc>
              <a:spcBef>
                <a:spcPts val="1000"/>
              </a:spcBef>
              <a:buClr>
                <a:srgbClr val="D7537B">
                  <a:lumMod val="50000"/>
                </a:srgbClr>
              </a:buClr>
              <a:buSzPct val="125000"/>
              <a:defRPr/>
            </a:pPr>
            <a:endParaRPr lang="en-US" dirty="0">
              <a:solidFill>
                <a:prstClr val="black"/>
              </a:solidFill>
              <a:cs typeface="Times" panose="02020603050405020304" pitchFamily="18" charset="0"/>
            </a:endParaRPr>
          </a:p>
          <a:p>
            <a:pPr algn="just">
              <a:lnSpc>
                <a:spcPct val="120000"/>
              </a:lnSpc>
              <a:spcBef>
                <a:spcPts val="1000"/>
              </a:spcBef>
              <a:buClr>
                <a:srgbClr val="D7537B">
                  <a:lumMod val="50000"/>
                </a:srgbClr>
              </a:buClr>
              <a:buSzPct val="125000"/>
              <a:defRPr/>
            </a:pPr>
            <a:r>
              <a:rPr lang="en-US" sz="2000" dirty="0" smtClean="0">
                <a:solidFill>
                  <a:prstClr val="black"/>
                </a:solidFill>
                <a:cs typeface="Times" panose="02020603050405020304" pitchFamily="18" charset="0"/>
              </a:rPr>
              <a:t>DAX 30</a:t>
            </a:r>
          </a:p>
          <a:p>
            <a:pPr algn="just">
              <a:lnSpc>
                <a:spcPct val="120000"/>
              </a:lnSpc>
              <a:spcBef>
                <a:spcPts val="1000"/>
              </a:spcBef>
              <a:buClr>
                <a:srgbClr val="D7537B">
                  <a:lumMod val="50000"/>
                </a:srgbClr>
              </a:buClr>
              <a:buSzPct val="125000"/>
              <a:defRPr/>
            </a:pPr>
            <a:r>
              <a:rPr lang="en-US" dirty="0" smtClean="0">
                <a:solidFill>
                  <a:prstClr val="black"/>
                </a:solidFill>
                <a:cs typeface="Times" panose="02020603050405020304" pitchFamily="18" charset="0"/>
              </a:rPr>
              <a:t>Deutsche Telekom: Guidelines for Artificial intelligence</a:t>
            </a:r>
          </a:p>
          <a:p>
            <a:pPr algn="just">
              <a:lnSpc>
                <a:spcPct val="120000"/>
              </a:lnSpc>
              <a:spcBef>
                <a:spcPts val="1000"/>
              </a:spcBef>
              <a:buClr>
                <a:srgbClr val="D7537B">
                  <a:lumMod val="50000"/>
                </a:srgbClr>
              </a:buClr>
              <a:buSzPct val="125000"/>
              <a:defRPr/>
            </a:pPr>
            <a:r>
              <a:rPr lang="en-US" dirty="0" smtClean="0">
                <a:solidFill>
                  <a:prstClr val="black"/>
                </a:solidFill>
                <a:cs typeface="Times" panose="02020603050405020304" pitchFamily="18" charset="0"/>
              </a:rPr>
              <a:t>Sap: Guiding Principles fro Artificial Intelligence</a:t>
            </a:r>
          </a:p>
          <a:p>
            <a:pPr algn="just">
              <a:lnSpc>
                <a:spcPct val="120000"/>
              </a:lnSpc>
              <a:spcBef>
                <a:spcPts val="1000"/>
              </a:spcBef>
              <a:buClr>
                <a:srgbClr val="D7537B">
                  <a:lumMod val="50000"/>
                </a:srgbClr>
              </a:buClr>
              <a:buSzPct val="125000"/>
              <a:defRPr/>
            </a:pPr>
            <a:endParaRPr lang="en-US" dirty="0" smtClean="0">
              <a:solidFill>
                <a:prstClr val="black"/>
              </a:solidFill>
              <a:cs typeface="Times" panose="02020603050405020304" pitchFamily="18" charset="0"/>
            </a:endParaRPr>
          </a:p>
        </p:txBody>
      </p:sp>
      <p:sp>
        <p:nvSpPr>
          <p:cNvPr id="7" name="CuadroTexto 6"/>
          <p:cNvSpPr txBox="1"/>
          <p:nvPr/>
        </p:nvSpPr>
        <p:spPr>
          <a:xfrm>
            <a:off x="6210882" y="1856657"/>
            <a:ext cx="5061021" cy="4499693"/>
          </a:xfrm>
          <a:prstGeom prst="rect">
            <a:avLst/>
          </a:prstGeom>
          <a:noFill/>
        </p:spPr>
        <p:txBody>
          <a:bodyPr wrap="square" rtlCol="0">
            <a:spAutoFit/>
          </a:bodyPr>
          <a:lstStyle/>
          <a:p>
            <a:pPr algn="just">
              <a:lnSpc>
                <a:spcPct val="120000"/>
              </a:lnSpc>
              <a:spcBef>
                <a:spcPts val="1000"/>
              </a:spcBef>
              <a:buClr>
                <a:srgbClr val="D7537B">
                  <a:lumMod val="50000"/>
                </a:srgbClr>
              </a:buClr>
              <a:buSzPct val="125000"/>
              <a:defRPr/>
            </a:pPr>
            <a:r>
              <a:rPr lang="en-US" sz="2000" dirty="0">
                <a:solidFill>
                  <a:prstClr val="black"/>
                </a:solidFill>
                <a:cs typeface="Times" panose="02020603050405020304" pitchFamily="18" charset="0"/>
              </a:rPr>
              <a:t>OMX Helsinki </a:t>
            </a:r>
            <a:r>
              <a:rPr lang="en-US" sz="2000" dirty="0" smtClean="0">
                <a:solidFill>
                  <a:prstClr val="black"/>
                </a:solidFill>
                <a:cs typeface="Times" panose="02020603050405020304" pitchFamily="18" charset="0"/>
              </a:rPr>
              <a:t>25/OMX </a:t>
            </a:r>
            <a:r>
              <a:rPr lang="en-US" sz="2000" dirty="0" err="1" smtClean="0">
                <a:solidFill>
                  <a:prstClr val="black"/>
                </a:solidFill>
                <a:cs typeface="Times" panose="02020603050405020304" pitchFamily="18" charset="0"/>
              </a:rPr>
              <a:t>Stockholms</a:t>
            </a:r>
            <a:r>
              <a:rPr lang="en-US" sz="2000" dirty="0" smtClean="0">
                <a:solidFill>
                  <a:prstClr val="black"/>
                </a:solidFill>
                <a:cs typeface="Times" panose="02020603050405020304" pitchFamily="18" charset="0"/>
              </a:rPr>
              <a:t> 30</a:t>
            </a:r>
          </a:p>
          <a:p>
            <a:pPr algn="just">
              <a:lnSpc>
                <a:spcPct val="120000"/>
              </a:lnSpc>
              <a:spcBef>
                <a:spcPts val="1000"/>
              </a:spcBef>
              <a:buClr>
                <a:srgbClr val="D7537B">
                  <a:lumMod val="50000"/>
                </a:srgbClr>
              </a:buClr>
              <a:buSzPct val="125000"/>
              <a:defRPr/>
            </a:pPr>
            <a:r>
              <a:rPr lang="en-US" dirty="0" smtClean="0">
                <a:solidFill>
                  <a:prstClr val="black"/>
                </a:solidFill>
                <a:cs typeface="Times" panose="02020603050405020304" pitchFamily="18" charset="0"/>
              </a:rPr>
              <a:t>DNA</a:t>
            </a:r>
            <a:r>
              <a:rPr lang="en-US" dirty="0">
                <a:solidFill>
                  <a:prstClr val="black"/>
                </a:solidFill>
                <a:cs typeface="Times" panose="02020603050405020304" pitchFamily="18" charset="0"/>
              </a:rPr>
              <a:t>: Ethical Principles for the use of AI</a:t>
            </a:r>
          </a:p>
          <a:p>
            <a:pPr algn="just">
              <a:lnSpc>
                <a:spcPct val="120000"/>
              </a:lnSpc>
              <a:spcBef>
                <a:spcPts val="1000"/>
              </a:spcBef>
              <a:buClr>
                <a:srgbClr val="D7537B">
                  <a:lumMod val="50000"/>
                </a:srgbClr>
              </a:buClr>
              <a:buSzPct val="125000"/>
              <a:defRPr/>
            </a:pPr>
            <a:r>
              <a:rPr lang="en-US" dirty="0" err="1">
                <a:solidFill>
                  <a:prstClr val="black"/>
                </a:solidFill>
                <a:cs typeface="Times" panose="02020603050405020304" pitchFamily="18" charset="0"/>
              </a:rPr>
              <a:t>Kesko</a:t>
            </a:r>
            <a:r>
              <a:rPr lang="en-US" dirty="0">
                <a:solidFill>
                  <a:prstClr val="black"/>
                </a:solidFill>
                <a:cs typeface="Times" panose="02020603050405020304" pitchFamily="18" charset="0"/>
              </a:rPr>
              <a:t>: Ethical principles for utilizing artificial intelligence</a:t>
            </a:r>
          </a:p>
          <a:p>
            <a:pPr algn="just">
              <a:lnSpc>
                <a:spcPct val="120000"/>
              </a:lnSpc>
              <a:spcBef>
                <a:spcPts val="1000"/>
              </a:spcBef>
              <a:buClr>
                <a:srgbClr val="D7537B">
                  <a:lumMod val="50000"/>
                </a:srgbClr>
              </a:buClr>
              <a:buSzPct val="125000"/>
              <a:defRPr/>
            </a:pPr>
            <a:r>
              <a:rPr lang="en-US" dirty="0">
                <a:solidFill>
                  <a:prstClr val="black"/>
                </a:solidFill>
                <a:cs typeface="Times" panose="02020603050405020304" pitchFamily="18" charset="0"/>
              </a:rPr>
              <a:t>Nokia: European </a:t>
            </a:r>
            <a:r>
              <a:rPr lang="en-US" dirty="0" err="1">
                <a:solidFill>
                  <a:prstClr val="black"/>
                </a:solidFill>
                <a:cs typeface="Times" panose="02020603050405020304" pitchFamily="18" charset="0"/>
              </a:rPr>
              <a:t>Commision</a:t>
            </a:r>
            <a:r>
              <a:rPr lang="en-US" dirty="0">
                <a:solidFill>
                  <a:prstClr val="black"/>
                </a:solidFill>
                <a:cs typeface="Times" panose="02020603050405020304" pitchFamily="18" charset="0"/>
              </a:rPr>
              <a:t> Ethics Guidelines for Trustworthy AI </a:t>
            </a:r>
          </a:p>
          <a:p>
            <a:pPr algn="just">
              <a:lnSpc>
                <a:spcPct val="120000"/>
              </a:lnSpc>
              <a:spcBef>
                <a:spcPts val="1000"/>
              </a:spcBef>
              <a:buClr>
                <a:srgbClr val="D7537B">
                  <a:lumMod val="50000"/>
                </a:srgbClr>
              </a:buClr>
              <a:buSzPct val="125000"/>
              <a:defRPr/>
            </a:pPr>
            <a:r>
              <a:rPr lang="en-US" dirty="0" err="1">
                <a:solidFill>
                  <a:prstClr val="black"/>
                </a:solidFill>
                <a:cs typeface="Times" panose="02020603050405020304" pitchFamily="18" charset="0"/>
              </a:rPr>
              <a:t>Sampo</a:t>
            </a:r>
            <a:r>
              <a:rPr lang="en-US" dirty="0">
                <a:solidFill>
                  <a:prstClr val="black"/>
                </a:solidFill>
                <a:cs typeface="Times" panose="02020603050405020304" pitchFamily="18" charset="0"/>
              </a:rPr>
              <a:t>: Artificial Intelligence with responsibility</a:t>
            </a:r>
          </a:p>
          <a:p>
            <a:pPr algn="just">
              <a:lnSpc>
                <a:spcPct val="120000"/>
              </a:lnSpc>
              <a:spcBef>
                <a:spcPts val="1000"/>
              </a:spcBef>
              <a:buClr>
                <a:srgbClr val="D7537B">
                  <a:lumMod val="50000"/>
                </a:srgbClr>
              </a:buClr>
              <a:buSzPct val="125000"/>
              <a:defRPr/>
            </a:pPr>
            <a:r>
              <a:rPr lang="en-US" dirty="0" err="1" smtClean="0">
                <a:solidFill>
                  <a:prstClr val="black"/>
                </a:solidFill>
                <a:cs typeface="Times" panose="02020603050405020304" pitchFamily="18" charset="0"/>
              </a:rPr>
              <a:t>Telia</a:t>
            </a:r>
            <a:r>
              <a:rPr lang="en-US" dirty="0" smtClean="0">
                <a:solidFill>
                  <a:prstClr val="black"/>
                </a:solidFill>
                <a:cs typeface="Times" panose="02020603050405020304" pitchFamily="18" charset="0"/>
              </a:rPr>
              <a:t> Company: </a:t>
            </a:r>
            <a:r>
              <a:rPr lang="en-US" dirty="0">
                <a:solidFill>
                  <a:prstClr val="black"/>
                </a:solidFill>
                <a:cs typeface="Times" panose="02020603050405020304" pitchFamily="18" charset="0"/>
              </a:rPr>
              <a:t>Guiding Principles on trusted AI ethics</a:t>
            </a:r>
          </a:p>
          <a:p>
            <a:pPr algn="just">
              <a:lnSpc>
                <a:spcPct val="120000"/>
              </a:lnSpc>
              <a:spcBef>
                <a:spcPts val="1000"/>
              </a:spcBef>
              <a:buClr>
                <a:srgbClr val="D7537B">
                  <a:lumMod val="50000"/>
                </a:srgbClr>
              </a:buClr>
              <a:buSzPct val="125000"/>
              <a:defRPr/>
            </a:pPr>
            <a:r>
              <a:rPr lang="en-US" dirty="0" smtClean="0">
                <a:solidFill>
                  <a:prstClr val="black"/>
                </a:solidFill>
                <a:cs typeface="Times" panose="02020603050405020304" pitchFamily="18" charset="0"/>
              </a:rPr>
              <a:t>Tieto: </a:t>
            </a:r>
            <a:r>
              <a:rPr lang="en-US" dirty="0">
                <a:solidFill>
                  <a:prstClr val="black"/>
                </a:solidFill>
                <a:cs typeface="Times" panose="02020603050405020304" pitchFamily="18" charset="0"/>
              </a:rPr>
              <a:t>AI ethics guidelines</a:t>
            </a:r>
          </a:p>
          <a:p>
            <a:endParaRPr lang="es-ES" dirty="0"/>
          </a:p>
        </p:txBody>
      </p:sp>
      <p:sp>
        <p:nvSpPr>
          <p:cNvPr id="5" name="Marcador de número de diapositiva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1127EC-E813-480E-9766-8489B499E0C8}" type="slidenum">
              <a:rPr kumimoji="0" lang="es-E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s-E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40974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Recorte de pantalla"/>
          <p:cNvPicPr>
            <a:picLocks noChangeAspect="1"/>
          </p:cNvPicPr>
          <p:nvPr/>
        </p:nvPicPr>
        <p:blipFill rotWithShape="1">
          <a:blip r:embed="rId2">
            <a:extLst>
              <a:ext uri="{28A0092B-C50C-407E-A947-70E740481C1C}">
                <a14:useLocalDpi xmlns:a14="http://schemas.microsoft.com/office/drawing/2010/main" val="0"/>
              </a:ext>
            </a:extLst>
          </a:blip>
          <a:srcRect l="2116" t="962" r="76214" b="44463"/>
          <a:stretch/>
        </p:blipFill>
        <p:spPr>
          <a:xfrm>
            <a:off x="10049855" y="186381"/>
            <a:ext cx="1222048" cy="1367327"/>
          </a:xfrm>
          <a:prstGeom prst="rect">
            <a:avLst/>
          </a:prstGeom>
        </p:spPr>
      </p:pic>
      <p:sp>
        <p:nvSpPr>
          <p:cNvPr id="4" name="CuadroTexto 3"/>
          <p:cNvSpPr txBox="1"/>
          <p:nvPr/>
        </p:nvSpPr>
        <p:spPr>
          <a:xfrm>
            <a:off x="1119498" y="608434"/>
            <a:ext cx="5007835" cy="523220"/>
          </a:xfrm>
          <a:prstGeom prst="rect">
            <a:avLst/>
          </a:prstGeom>
          <a:noFill/>
        </p:spPr>
        <p:txBody>
          <a:bodyPr wrap="square" rtlCol="0">
            <a:spAutoFit/>
          </a:bodyPr>
          <a:lstStyle/>
          <a:p>
            <a:pPr lvl="0" eaLnBrk="0" fontAlgn="base" hangingPunct="0">
              <a:spcBef>
                <a:spcPct val="0"/>
              </a:spcBef>
              <a:spcAft>
                <a:spcPct val="0"/>
              </a:spcAft>
              <a:buNone/>
              <a:defRPr/>
            </a:pPr>
            <a:r>
              <a:rPr lang="es-ES" altLang="es-ES_tradnl" sz="2800" b="1" dirty="0">
                <a:solidFill>
                  <a:srgbClr val="002060"/>
                </a:solidFill>
              </a:rPr>
              <a:t>AI ethical </a:t>
            </a:r>
            <a:r>
              <a:rPr lang="es-ES" altLang="es-ES_tradnl" sz="2800" b="1" dirty="0" smtClean="0">
                <a:solidFill>
                  <a:srgbClr val="002060"/>
                </a:solidFill>
              </a:rPr>
              <a:t>approaches (RQ3)</a:t>
            </a:r>
            <a:endParaRPr lang="es-ES" altLang="es-ES_tradnl" sz="2800" b="1" dirty="0">
              <a:solidFill>
                <a:srgbClr val="002060"/>
              </a:solidFill>
            </a:endParaRPr>
          </a:p>
        </p:txBody>
      </p:sp>
      <p:graphicFrame>
        <p:nvGraphicFramePr>
          <p:cNvPr id="8" name="Tabla 7"/>
          <p:cNvGraphicFramePr>
            <a:graphicFrameLocks noGrp="1"/>
          </p:cNvGraphicFramePr>
          <p:nvPr>
            <p:extLst>
              <p:ext uri="{D42A27DB-BD31-4B8C-83A1-F6EECF244321}">
                <p14:modId xmlns:p14="http://schemas.microsoft.com/office/powerpoint/2010/main" val="3814777827"/>
              </p:ext>
            </p:extLst>
          </p:nvPr>
        </p:nvGraphicFramePr>
        <p:xfrm>
          <a:off x="482834" y="1700610"/>
          <a:ext cx="10789069" cy="4755402"/>
        </p:xfrm>
        <a:graphic>
          <a:graphicData uri="http://schemas.openxmlformats.org/drawingml/2006/table">
            <a:tbl>
              <a:tblPr firstRow="1" bandRow="1">
                <a:tableStyleId>{F5AB1C69-6EDB-4FF4-983F-18BD219EF322}</a:tableStyleId>
              </a:tblPr>
              <a:tblGrid>
                <a:gridCol w="2324406">
                  <a:extLst>
                    <a:ext uri="{9D8B030D-6E8A-4147-A177-3AD203B41FA5}">
                      <a16:colId xmlns:a16="http://schemas.microsoft.com/office/drawing/2014/main" xmlns="" val="964492943"/>
                    </a:ext>
                  </a:extLst>
                </a:gridCol>
                <a:gridCol w="1047863">
                  <a:extLst>
                    <a:ext uri="{9D8B030D-6E8A-4147-A177-3AD203B41FA5}">
                      <a16:colId xmlns:a16="http://schemas.microsoft.com/office/drawing/2014/main" xmlns="" val="1657465891"/>
                    </a:ext>
                  </a:extLst>
                </a:gridCol>
                <a:gridCol w="931371">
                  <a:extLst>
                    <a:ext uri="{9D8B030D-6E8A-4147-A177-3AD203B41FA5}">
                      <a16:colId xmlns:a16="http://schemas.microsoft.com/office/drawing/2014/main" xmlns="" val="1729106221"/>
                    </a:ext>
                  </a:extLst>
                </a:gridCol>
                <a:gridCol w="914283">
                  <a:extLst>
                    <a:ext uri="{9D8B030D-6E8A-4147-A177-3AD203B41FA5}">
                      <a16:colId xmlns:a16="http://schemas.microsoft.com/office/drawing/2014/main" xmlns="" val="1875966943"/>
                    </a:ext>
                  </a:extLst>
                </a:gridCol>
                <a:gridCol w="867961">
                  <a:extLst>
                    <a:ext uri="{9D8B030D-6E8A-4147-A177-3AD203B41FA5}">
                      <a16:colId xmlns:a16="http://schemas.microsoft.com/office/drawing/2014/main" xmlns="" val="3960596319"/>
                    </a:ext>
                  </a:extLst>
                </a:gridCol>
                <a:gridCol w="922322">
                  <a:extLst>
                    <a:ext uri="{9D8B030D-6E8A-4147-A177-3AD203B41FA5}">
                      <a16:colId xmlns:a16="http://schemas.microsoft.com/office/drawing/2014/main" xmlns="" val="3658643943"/>
                    </a:ext>
                  </a:extLst>
                </a:gridCol>
                <a:gridCol w="922322">
                  <a:extLst>
                    <a:ext uri="{9D8B030D-6E8A-4147-A177-3AD203B41FA5}">
                      <a16:colId xmlns:a16="http://schemas.microsoft.com/office/drawing/2014/main" xmlns="" val="4183181086"/>
                    </a:ext>
                  </a:extLst>
                </a:gridCol>
                <a:gridCol w="893259">
                  <a:extLst>
                    <a:ext uri="{9D8B030D-6E8A-4147-A177-3AD203B41FA5}">
                      <a16:colId xmlns:a16="http://schemas.microsoft.com/office/drawing/2014/main" xmlns="" val="3995346508"/>
                    </a:ext>
                  </a:extLst>
                </a:gridCol>
                <a:gridCol w="1068087">
                  <a:extLst>
                    <a:ext uri="{9D8B030D-6E8A-4147-A177-3AD203B41FA5}">
                      <a16:colId xmlns:a16="http://schemas.microsoft.com/office/drawing/2014/main" xmlns="" val="3087293559"/>
                    </a:ext>
                  </a:extLst>
                </a:gridCol>
                <a:gridCol w="897195">
                  <a:extLst>
                    <a:ext uri="{9D8B030D-6E8A-4147-A177-3AD203B41FA5}">
                      <a16:colId xmlns:a16="http://schemas.microsoft.com/office/drawing/2014/main" xmlns="" val="493710998"/>
                    </a:ext>
                  </a:extLst>
                </a:gridCol>
              </a:tblGrid>
              <a:tr h="547794">
                <a:tc>
                  <a:txBody>
                    <a:bodyPr/>
                    <a:lstStyle/>
                    <a:p>
                      <a:pPr algn="ctr"/>
                      <a:endParaRPr lang="es-ES" sz="1600" dirty="0"/>
                    </a:p>
                  </a:txBody>
                  <a:tcPr anchor="ctr">
                    <a:lnTlToBr w="12700" cap="flat" cmpd="sng" algn="ctr">
                      <a:solidFill>
                        <a:schemeClr val="bg1"/>
                      </a:solidFill>
                      <a:prstDash val="solid"/>
                      <a:round/>
                      <a:headEnd type="none" w="med" len="med"/>
                      <a:tailEnd type="none" w="med" len="med"/>
                    </a:lnTlToBr>
                  </a:tcPr>
                </a:tc>
                <a:tc>
                  <a:txBody>
                    <a:bodyPr/>
                    <a:lstStyle/>
                    <a:p>
                      <a:pPr algn="ctr"/>
                      <a:r>
                        <a:rPr lang="es-ES" sz="1600" dirty="0" smtClean="0"/>
                        <a:t>Deutsche Telekom</a:t>
                      </a:r>
                      <a:endParaRPr lang="es-ES" sz="1600" dirty="0"/>
                    </a:p>
                  </a:txBody>
                  <a:tcPr anchor="ctr"/>
                </a:tc>
                <a:tc>
                  <a:txBody>
                    <a:bodyPr/>
                    <a:lstStyle/>
                    <a:p>
                      <a:pPr algn="ctr"/>
                      <a:r>
                        <a:rPr lang="es-ES" sz="1600" dirty="0" smtClean="0"/>
                        <a:t>DNA</a:t>
                      </a:r>
                      <a:endParaRPr lang="es-ES" sz="1600" dirty="0"/>
                    </a:p>
                  </a:txBody>
                  <a:tcPr anchor="ctr"/>
                </a:tc>
                <a:tc>
                  <a:txBody>
                    <a:bodyPr/>
                    <a:lstStyle/>
                    <a:p>
                      <a:pPr algn="ctr"/>
                      <a:r>
                        <a:rPr lang="es-ES" sz="1600" dirty="0" smtClean="0"/>
                        <a:t>Kesko</a:t>
                      </a:r>
                      <a:endParaRPr lang="es-ES" sz="1600" dirty="0"/>
                    </a:p>
                  </a:txBody>
                  <a:tcPr anchor="ctr"/>
                </a:tc>
                <a:tc>
                  <a:txBody>
                    <a:bodyPr/>
                    <a:lstStyle/>
                    <a:p>
                      <a:pPr algn="ctr"/>
                      <a:r>
                        <a:rPr lang="es-ES" sz="1600" dirty="0" smtClean="0"/>
                        <a:t>Nokia</a:t>
                      </a:r>
                      <a:endParaRPr lang="es-ES" sz="1600" dirty="0"/>
                    </a:p>
                  </a:txBody>
                  <a:tcPr anchor="ctr"/>
                </a:tc>
                <a:tc>
                  <a:txBody>
                    <a:bodyPr/>
                    <a:lstStyle/>
                    <a:p>
                      <a:pPr algn="ctr"/>
                      <a:r>
                        <a:rPr lang="es-ES" sz="1600" dirty="0" smtClean="0"/>
                        <a:t>Sampo</a:t>
                      </a:r>
                      <a:endParaRPr lang="es-ES" sz="1600" dirty="0"/>
                    </a:p>
                  </a:txBody>
                  <a:tcPr anchor="ctr"/>
                </a:tc>
                <a:tc>
                  <a:txBody>
                    <a:bodyPr/>
                    <a:lstStyle/>
                    <a:p>
                      <a:pPr algn="ctr"/>
                      <a:r>
                        <a:rPr lang="es-ES" sz="1600" dirty="0" err="1" smtClean="0"/>
                        <a:t>Sap</a:t>
                      </a:r>
                      <a:endParaRPr lang="es-ES" sz="1600" dirty="0"/>
                    </a:p>
                  </a:txBody>
                  <a:tcPr anchor="ctr"/>
                </a:tc>
                <a:tc>
                  <a:txBody>
                    <a:bodyPr/>
                    <a:lstStyle/>
                    <a:p>
                      <a:pPr algn="ctr"/>
                      <a:r>
                        <a:rPr lang="es-ES" sz="1600" dirty="0" smtClean="0"/>
                        <a:t>Telia</a:t>
                      </a:r>
                      <a:endParaRPr lang="es-ES" sz="1600" dirty="0"/>
                    </a:p>
                  </a:txBody>
                  <a:tcPr anchor="ctr"/>
                </a:tc>
                <a:tc>
                  <a:txBody>
                    <a:bodyPr/>
                    <a:lstStyle/>
                    <a:p>
                      <a:pPr algn="ctr"/>
                      <a:r>
                        <a:rPr lang="es-ES" sz="1600" dirty="0" smtClean="0"/>
                        <a:t>Telefónica</a:t>
                      </a:r>
                      <a:endParaRPr lang="es-ES" sz="1600" dirty="0"/>
                    </a:p>
                  </a:txBody>
                  <a:tcPr anchor="ctr"/>
                </a:tc>
                <a:tc>
                  <a:txBody>
                    <a:bodyPr/>
                    <a:lstStyle/>
                    <a:p>
                      <a:pPr algn="ctr"/>
                      <a:r>
                        <a:rPr lang="es-ES" sz="1600" dirty="0" err="1" smtClean="0"/>
                        <a:t>Tieto</a:t>
                      </a:r>
                      <a:endParaRPr lang="es-ES" sz="1600" dirty="0"/>
                    </a:p>
                  </a:txBody>
                  <a:tcPr anchor="ctr"/>
                </a:tc>
                <a:extLst>
                  <a:ext uri="{0D108BD9-81ED-4DB2-BD59-A6C34878D82A}">
                    <a16:rowId xmlns:a16="http://schemas.microsoft.com/office/drawing/2014/main" xmlns="" val="1449465045"/>
                  </a:ext>
                </a:extLst>
              </a:tr>
              <a:tr h="547794">
                <a:tc>
                  <a:txBody>
                    <a:bodyPr/>
                    <a:lstStyle/>
                    <a:p>
                      <a:r>
                        <a:rPr lang="en-US" sz="1600" dirty="0" smtClean="0"/>
                        <a:t>Human Agency &amp; Oversight</a:t>
                      </a:r>
                      <a:endParaRPr lang="es-ES" sz="1600" dirty="0"/>
                    </a:p>
                  </a:txBody>
                  <a:tcPr anchor="ctr"/>
                </a:tc>
                <a:tc>
                  <a:txBody>
                    <a:bodyPr/>
                    <a:lstStyle/>
                    <a:p>
                      <a:pPr algn="ctr"/>
                      <a:r>
                        <a:rPr lang="es-ES" sz="1600" dirty="0" smtClean="0"/>
                        <a:t>X</a:t>
                      </a:r>
                      <a:endParaRPr lang="es-ES" sz="1600" dirty="0"/>
                    </a:p>
                  </a:txBody>
                  <a:tcPr anchor="ctr"/>
                </a:tc>
                <a:tc>
                  <a:txBody>
                    <a:bodyPr/>
                    <a:lstStyle/>
                    <a:p>
                      <a:pPr algn="ctr"/>
                      <a:r>
                        <a:rPr lang="es-ES" sz="1600" dirty="0" smtClean="0"/>
                        <a:t>X</a:t>
                      </a:r>
                      <a:endParaRPr lang="es-ES" sz="1600" dirty="0"/>
                    </a:p>
                  </a:txBody>
                  <a:tcPr anchor="ctr"/>
                </a:tc>
                <a:tc>
                  <a:txBody>
                    <a:bodyPr/>
                    <a:lstStyle/>
                    <a:p>
                      <a:pPr algn="ctr"/>
                      <a:r>
                        <a:rPr lang="es-ES" sz="1600" dirty="0" smtClean="0"/>
                        <a:t>X</a:t>
                      </a:r>
                      <a:endParaRPr lang="es-ES" sz="1600" dirty="0"/>
                    </a:p>
                  </a:txBody>
                  <a:tcPr anchor="ctr"/>
                </a:tc>
                <a:tc>
                  <a:txBody>
                    <a:bodyPr/>
                    <a:lstStyle/>
                    <a:p>
                      <a:pPr algn="ctr"/>
                      <a:r>
                        <a:rPr lang="es-ES" sz="1600" dirty="0" smtClean="0"/>
                        <a:t>X</a:t>
                      </a:r>
                      <a:endParaRPr lang="es-ES" sz="1600" dirty="0"/>
                    </a:p>
                  </a:txBody>
                  <a:tcPr anchor="ctr"/>
                </a:tc>
                <a:tc>
                  <a:txBody>
                    <a:bodyPr/>
                    <a:lstStyle/>
                    <a:p>
                      <a:pPr algn="ctr"/>
                      <a:r>
                        <a:rPr lang="es-ES" sz="1600" dirty="0" smtClean="0"/>
                        <a:t>X</a:t>
                      </a:r>
                      <a:endParaRPr lang="es-ES" sz="1600" dirty="0"/>
                    </a:p>
                  </a:txBody>
                  <a:tcPr anchor="ctr"/>
                </a:tc>
                <a:tc>
                  <a:txBody>
                    <a:bodyPr/>
                    <a:lstStyle/>
                    <a:p>
                      <a:pPr algn="ctr"/>
                      <a:r>
                        <a:rPr lang="es-ES" sz="1600" dirty="0" smtClean="0"/>
                        <a:t>X</a:t>
                      </a:r>
                      <a:endParaRPr lang="es-ES" sz="1600" dirty="0"/>
                    </a:p>
                  </a:txBody>
                  <a:tcPr anchor="ctr"/>
                </a:tc>
                <a:tc>
                  <a:txBody>
                    <a:bodyPr/>
                    <a:lstStyle/>
                    <a:p>
                      <a:pPr algn="ctr"/>
                      <a:r>
                        <a:rPr lang="es-ES" sz="1600" dirty="0" smtClean="0"/>
                        <a:t>X</a:t>
                      </a:r>
                      <a:endParaRPr lang="es-ES" sz="1600" dirty="0"/>
                    </a:p>
                  </a:txBody>
                  <a:tcPr anchor="ctr"/>
                </a:tc>
                <a:tc>
                  <a:txBody>
                    <a:bodyPr/>
                    <a:lstStyle/>
                    <a:p>
                      <a:pPr algn="ctr"/>
                      <a:r>
                        <a:rPr lang="es-ES" sz="1600" dirty="0" smtClean="0"/>
                        <a:t>X</a:t>
                      </a:r>
                      <a:endParaRPr lang="es-ES" sz="1600" dirty="0"/>
                    </a:p>
                  </a:txBody>
                  <a:tcPr anchor="ctr"/>
                </a:tc>
                <a:tc>
                  <a:txBody>
                    <a:bodyPr/>
                    <a:lstStyle/>
                    <a:p>
                      <a:pPr algn="ctr"/>
                      <a:r>
                        <a:rPr lang="es-ES" sz="1600" dirty="0" smtClean="0"/>
                        <a:t>X</a:t>
                      </a:r>
                      <a:endParaRPr lang="es-ES" sz="1600" dirty="0"/>
                    </a:p>
                  </a:txBody>
                  <a:tcPr anchor="ctr"/>
                </a:tc>
                <a:extLst>
                  <a:ext uri="{0D108BD9-81ED-4DB2-BD59-A6C34878D82A}">
                    <a16:rowId xmlns:a16="http://schemas.microsoft.com/office/drawing/2014/main" xmlns="" val="3442332545"/>
                  </a:ext>
                </a:extLst>
              </a:tr>
              <a:tr h="547794">
                <a:tc>
                  <a:txBody>
                    <a:bodyPr/>
                    <a:lstStyle/>
                    <a:p>
                      <a:r>
                        <a:rPr lang="en-US" sz="1600" dirty="0" smtClean="0"/>
                        <a:t>Technical Robustness &amp; Safety</a:t>
                      </a:r>
                      <a:endParaRPr lang="es-ES" sz="1600" dirty="0"/>
                    </a:p>
                  </a:txBody>
                  <a:tcPr/>
                </a:tc>
                <a:tc>
                  <a:txBody>
                    <a:bodyPr/>
                    <a:lstStyle/>
                    <a:p>
                      <a:pPr algn="ctr"/>
                      <a:r>
                        <a:rPr lang="es-ES" sz="1600" dirty="0" smtClean="0"/>
                        <a:t>X</a:t>
                      </a:r>
                      <a:endParaRPr lang="es-ES" sz="1600" dirty="0"/>
                    </a:p>
                  </a:txBody>
                  <a:tcPr/>
                </a:tc>
                <a:tc>
                  <a:txBody>
                    <a:bodyPr/>
                    <a:lstStyle/>
                    <a:p>
                      <a:pPr algn="ctr"/>
                      <a:r>
                        <a:rPr lang="es-ES" sz="1600" dirty="0" smtClean="0"/>
                        <a:t>X</a:t>
                      </a:r>
                      <a:endParaRPr lang="es-ES" sz="1600" dirty="0"/>
                    </a:p>
                  </a:txBody>
                  <a:tcPr/>
                </a:tc>
                <a:tc>
                  <a:txBody>
                    <a:bodyPr/>
                    <a:lstStyle/>
                    <a:p>
                      <a:pPr algn="ctr"/>
                      <a:endParaRPr lang="es-ES" sz="1600" dirty="0"/>
                    </a:p>
                  </a:txBody>
                  <a:tcPr/>
                </a:tc>
                <a:tc>
                  <a:txBody>
                    <a:bodyPr/>
                    <a:lstStyle/>
                    <a:p>
                      <a:pPr algn="ctr"/>
                      <a:r>
                        <a:rPr lang="es-ES" sz="1600" dirty="0" smtClean="0"/>
                        <a:t>X</a:t>
                      </a:r>
                      <a:endParaRPr lang="es-ES" sz="1600" dirty="0"/>
                    </a:p>
                  </a:txBody>
                  <a:tcPr/>
                </a:tc>
                <a:tc>
                  <a:txBody>
                    <a:bodyPr/>
                    <a:lstStyle/>
                    <a:p>
                      <a:pPr algn="ctr"/>
                      <a:r>
                        <a:rPr lang="es-ES" sz="1600" dirty="0" smtClean="0"/>
                        <a:t>X</a:t>
                      </a:r>
                      <a:endParaRPr lang="es-ES" sz="1600" dirty="0"/>
                    </a:p>
                  </a:txBody>
                  <a:tcPr/>
                </a:tc>
                <a:tc>
                  <a:txBody>
                    <a:bodyPr/>
                    <a:lstStyle/>
                    <a:p>
                      <a:pPr algn="ctr"/>
                      <a:r>
                        <a:rPr lang="es-ES" sz="1600" dirty="0" smtClean="0"/>
                        <a:t>X</a:t>
                      </a:r>
                      <a:endParaRPr lang="es-ES" sz="1600" dirty="0"/>
                    </a:p>
                  </a:txBody>
                  <a:tcPr/>
                </a:tc>
                <a:tc>
                  <a:txBody>
                    <a:bodyPr/>
                    <a:lstStyle/>
                    <a:p>
                      <a:pPr algn="ctr"/>
                      <a:r>
                        <a:rPr lang="es-ES" sz="1600" dirty="0" smtClean="0"/>
                        <a:t>X</a:t>
                      </a:r>
                      <a:endParaRPr lang="es-ES" sz="1600" dirty="0"/>
                    </a:p>
                  </a:txBody>
                  <a:tcPr/>
                </a:tc>
                <a:tc>
                  <a:txBody>
                    <a:bodyPr/>
                    <a:lstStyle/>
                    <a:p>
                      <a:pPr algn="ctr"/>
                      <a:endParaRPr lang="es-ES" sz="1600" dirty="0"/>
                    </a:p>
                  </a:txBody>
                  <a:tcPr/>
                </a:tc>
                <a:tc>
                  <a:txBody>
                    <a:bodyPr/>
                    <a:lstStyle/>
                    <a:p>
                      <a:pPr algn="ctr"/>
                      <a:r>
                        <a:rPr lang="es-ES" sz="1600" dirty="0" smtClean="0"/>
                        <a:t>X</a:t>
                      </a:r>
                      <a:endParaRPr lang="es-ES" sz="1600" dirty="0"/>
                    </a:p>
                  </a:txBody>
                  <a:tcPr/>
                </a:tc>
                <a:extLst>
                  <a:ext uri="{0D108BD9-81ED-4DB2-BD59-A6C34878D82A}">
                    <a16:rowId xmlns:a16="http://schemas.microsoft.com/office/drawing/2014/main" xmlns="" val="2554590291"/>
                  </a:ext>
                </a:extLst>
              </a:tr>
              <a:tr h="547794">
                <a:tc>
                  <a:txBody>
                    <a:bodyPr/>
                    <a:lstStyle/>
                    <a:p>
                      <a:r>
                        <a:rPr lang="en-US" sz="1600" dirty="0" smtClean="0"/>
                        <a:t>Privacy &amp; Data Governance</a:t>
                      </a:r>
                      <a:endParaRPr lang="es-ES" sz="1600" dirty="0"/>
                    </a:p>
                  </a:txBody>
                  <a:tcPr/>
                </a:tc>
                <a:tc>
                  <a:txBody>
                    <a:bodyPr/>
                    <a:lstStyle/>
                    <a:p>
                      <a:pPr algn="ctr"/>
                      <a:r>
                        <a:rPr lang="es-ES" sz="1600" dirty="0" smtClean="0"/>
                        <a:t>X</a:t>
                      </a:r>
                      <a:endParaRPr lang="es-ES" sz="1600" dirty="0"/>
                    </a:p>
                  </a:txBody>
                  <a:tcPr/>
                </a:tc>
                <a:tc>
                  <a:txBody>
                    <a:bodyPr/>
                    <a:lstStyle/>
                    <a:p>
                      <a:pPr algn="ctr"/>
                      <a:r>
                        <a:rPr lang="es-ES" sz="1600" dirty="0" smtClean="0"/>
                        <a:t>X</a:t>
                      </a:r>
                      <a:endParaRPr lang="es-ES" sz="1600" dirty="0"/>
                    </a:p>
                  </a:txBody>
                  <a:tcPr/>
                </a:tc>
                <a:tc>
                  <a:txBody>
                    <a:bodyPr/>
                    <a:lstStyle/>
                    <a:p>
                      <a:pPr algn="ctr"/>
                      <a:r>
                        <a:rPr lang="es-ES" sz="1600" dirty="0" smtClean="0"/>
                        <a:t>X</a:t>
                      </a:r>
                      <a:endParaRPr lang="es-ES" sz="1600" dirty="0"/>
                    </a:p>
                  </a:txBody>
                  <a:tcPr/>
                </a:tc>
                <a:tc>
                  <a:txBody>
                    <a:bodyPr/>
                    <a:lstStyle/>
                    <a:p>
                      <a:pPr algn="ctr"/>
                      <a:r>
                        <a:rPr lang="es-ES" sz="1600" dirty="0" smtClean="0"/>
                        <a:t>X</a:t>
                      </a:r>
                      <a:endParaRPr lang="es-ES" sz="1600" dirty="0"/>
                    </a:p>
                  </a:txBody>
                  <a:tcPr/>
                </a:tc>
                <a:tc>
                  <a:txBody>
                    <a:bodyPr/>
                    <a:lstStyle/>
                    <a:p>
                      <a:pPr algn="ctr"/>
                      <a:r>
                        <a:rPr lang="es-ES" sz="1600" dirty="0" smtClean="0"/>
                        <a:t>X</a:t>
                      </a:r>
                      <a:endParaRPr lang="es-ES" sz="1600" dirty="0"/>
                    </a:p>
                  </a:txBody>
                  <a:tcPr/>
                </a:tc>
                <a:tc>
                  <a:txBody>
                    <a:bodyPr/>
                    <a:lstStyle/>
                    <a:p>
                      <a:pPr algn="ctr"/>
                      <a:r>
                        <a:rPr lang="es-ES" sz="1600" dirty="0" smtClean="0"/>
                        <a:t>X</a:t>
                      </a:r>
                      <a:endParaRPr lang="es-ES" sz="1600" dirty="0"/>
                    </a:p>
                  </a:txBody>
                  <a:tcPr/>
                </a:tc>
                <a:tc>
                  <a:txBody>
                    <a:bodyPr/>
                    <a:lstStyle/>
                    <a:p>
                      <a:pPr algn="ctr"/>
                      <a:r>
                        <a:rPr lang="es-ES" sz="1600" i="1" dirty="0" err="1" smtClean="0"/>
                        <a:t>implicit</a:t>
                      </a:r>
                      <a:endParaRPr lang="es-ES" sz="1600" i="1" dirty="0"/>
                    </a:p>
                  </a:txBody>
                  <a:tcPr/>
                </a:tc>
                <a:tc>
                  <a:txBody>
                    <a:bodyPr/>
                    <a:lstStyle/>
                    <a:p>
                      <a:pPr algn="ctr"/>
                      <a:r>
                        <a:rPr lang="es-ES" sz="1600" dirty="0" smtClean="0"/>
                        <a:t>X</a:t>
                      </a:r>
                      <a:endParaRPr lang="es-ES" sz="1600" dirty="0"/>
                    </a:p>
                  </a:txBody>
                  <a:tcPr/>
                </a:tc>
                <a:tc>
                  <a:txBody>
                    <a:bodyPr/>
                    <a:lstStyle/>
                    <a:p>
                      <a:pPr algn="ctr"/>
                      <a:endParaRPr lang="es-ES" sz="1600" dirty="0"/>
                    </a:p>
                  </a:txBody>
                  <a:tcPr/>
                </a:tc>
                <a:extLst>
                  <a:ext uri="{0D108BD9-81ED-4DB2-BD59-A6C34878D82A}">
                    <a16:rowId xmlns:a16="http://schemas.microsoft.com/office/drawing/2014/main" xmlns="" val="4218539118"/>
                  </a:ext>
                </a:extLst>
              </a:tr>
              <a:tr h="350781">
                <a:tc>
                  <a:txBody>
                    <a:bodyPr/>
                    <a:lstStyle/>
                    <a:p>
                      <a:r>
                        <a:rPr lang="en-US" sz="1600" dirty="0" smtClean="0"/>
                        <a:t>Transparency </a:t>
                      </a:r>
                      <a:endParaRPr lang="es-ES" sz="1600" dirty="0"/>
                    </a:p>
                  </a:txBody>
                  <a:tcPr anchor="ctr"/>
                </a:tc>
                <a:tc>
                  <a:txBody>
                    <a:bodyPr/>
                    <a:lstStyle/>
                    <a:p>
                      <a:pPr algn="ctr"/>
                      <a:r>
                        <a:rPr lang="es-ES" sz="1600" dirty="0" smtClean="0"/>
                        <a:t>X</a:t>
                      </a:r>
                      <a:endParaRPr lang="es-ES" sz="1600" dirty="0"/>
                    </a:p>
                  </a:txBody>
                  <a:tcPr anchor="ctr"/>
                </a:tc>
                <a:tc>
                  <a:txBody>
                    <a:bodyPr/>
                    <a:lstStyle/>
                    <a:p>
                      <a:pPr algn="ctr"/>
                      <a:r>
                        <a:rPr lang="es-ES" sz="1600" dirty="0" smtClean="0"/>
                        <a:t>X</a:t>
                      </a:r>
                      <a:endParaRPr lang="es-ES" sz="1600" dirty="0"/>
                    </a:p>
                  </a:txBody>
                  <a:tcPr anchor="ctr"/>
                </a:tc>
                <a:tc>
                  <a:txBody>
                    <a:bodyPr/>
                    <a:lstStyle/>
                    <a:p>
                      <a:pPr algn="ctr"/>
                      <a:r>
                        <a:rPr lang="es-ES" sz="1600" dirty="0" smtClean="0"/>
                        <a:t>X</a:t>
                      </a:r>
                      <a:endParaRPr lang="es-ES" sz="1600" dirty="0"/>
                    </a:p>
                  </a:txBody>
                  <a:tcPr anchor="ctr"/>
                </a:tc>
                <a:tc>
                  <a:txBody>
                    <a:bodyPr/>
                    <a:lstStyle/>
                    <a:p>
                      <a:pPr algn="ctr"/>
                      <a:r>
                        <a:rPr lang="es-ES" sz="1600" dirty="0" smtClean="0"/>
                        <a:t>X</a:t>
                      </a:r>
                      <a:endParaRPr lang="es-ES" sz="1600" dirty="0"/>
                    </a:p>
                  </a:txBody>
                  <a:tcPr anchor="ctr"/>
                </a:tc>
                <a:tc>
                  <a:txBody>
                    <a:bodyPr/>
                    <a:lstStyle/>
                    <a:p>
                      <a:pPr algn="ctr"/>
                      <a:r>
                        <a:rPr lang="es-ES" sz="1600" dirty="0" smtClean="0"/>
                        <a:t>X</a:t>
                      </a:r>
                      <a:endParaRPr lang="es-ES" sz="1600" dirty="0"/>
                    </a:p>
                  </a:txBody>
                  <a:tcPr anchor="ctr"/>
                </a:tc>
                <a:tc>
                  <a:txBody>
                    <a:bodyPr/>
                    <a:lstStyle/>
                    <a:p>
                      <a:pPr algn="ctr"/>
                      <a:r>
                        <a:rPr lang="es-ES" sz="1600" dirty="0" smtClean="0"/>
                        <a:t>X</a:t>
                      </a:r>
                      <a:endParaRPr lang="es-ES" sz="1600" dirty="0"/>
                    </a:p>
                  </a:txBody>
                  <a:tcPr anchor="ctr"/>
                </a:tc>
                <a:tc>
                  <a:txBody>
                    <a:bodyPr/>
                    <a:lstStyle/>
                    <a:p>
                      <a:pPr algn="ctr"/>
                      <a:r>
                        <a:rPr lang="es-ES" sz="1600" dirty="0" smtClean="0"/>
                        <a:t>X</a:t>
                      </a:r>
                      <a:endParaRPr lang="es-ES" sz="1600" dirty="0"/>
                    </a:p>
                  </a:txBody>
                  <a:tcPr anchor="ctr"/>
                </a:tc>
                <a:tc>
                  <a:txBody>
                    <a:bodyPr/>
                    <a:lstStyle/>
                    <a:p>
                      <a:pPr algn="ctr"/>
                      <a:r>
                        <a:rPr lang="es-ES" sz="1600" dirty="0" smtClean="0"/>
                        <a:t>X</a:t>
                      </a:r>
                      <a:endParaRPr lang="es-ES" sz="1600" dirty="0"/>
                    </a:p>
                  </a:txBody>
                  <a:tcPr anchor="ctr"/>
                </a:tc>
                <a:tc>
                  <a:txBody>
                    <a:bodyPr/>
                    <a:lstStyle/>
                    <a:p>
                      <a:pPr algn="ctr"/>
                      <a:r>
                        <a:rPr lang="es-ES" sz="1600" dirty="0" smtClean="0"/>
                        <a:t>X</a:t>
                      </a:r>
                      <a:endParaRPr lang="es-ES" sz="1600" dirty="0"/>
                    </a:p>
                  </a:txBody>
                  <a:tcPr anchor="ctr"/>
                </a:tc>
                <a:extLst>
                  <a:ext uri="{0D108BD9-81ED-4DB2-BD59-A6C34878D82A}">
                    <a16:rowId xmlns:a16="http://schemas.microsoft.com/office/drawing/2014/main" xmlns="" val="697597860"/>
                  </a:ext>
                </a:extLst>
              </a:tr>
              <a:tr h="547794">
                <a:tc>
                  <a:txBody>
                    <a:bodyPr/>
                    <a:lstStyle/>
                    <a:p>
                      <a:r>
                        <a:rPr lang="en-US" sz="1600" dirty="0" smtClean="0"/>
                        <a:t>Diversity, non-discrimination &amp; Fairness</a:t>
                      </a:r>
                      <a:endParaRPr lang="es-ES" sz="1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600" i="1" kern="1200" dirty="0" smtClean="0">
                          <a:solidFill>
                            <a:schemeClr val="dk1"/>
                          </a:solidFill>
                          <a:latin typeface="+mn-lt"/>
                          <a:ea typeface="+mn-ea"/>
                          <a:cs typeface="+mn-cs"/>
                        </a:rPr>
                        <a:t>implicit</a:t>
                      </a:r>
                    </a:p>
                    <a:p>
                      <a:pPr marL="0" algn="ctr" defTabSz="914400" rtl="0" eaLnBrk="1" latinLnBrk="0" hangingPunct="1"/>
                      <a:endParaRPr lang="es-ES" sz="1600" i="1" kern="1200" dirty="0">
                        <a:solidFill>
                          <a:schemeClr val="dk1"/>
                        </a:solidFill>
                        <a:latin typeface="+mn-lt"/>
                        <a:ea typeface="+mn-ea"/>
                        <a:cs typeface="+mn-cs"/>
                      </a:endParaRPr>
                    </a:p>
                  </a:txBody>
                  <a:tcPr anchor="ctr"/>
                </a:tc>
                <a:tc>
                  <a:txBody>
                    <a:bodyPr/>
                    <a:lstStyle/>
                    <a:p>
                      <a:pPr algn="ctr"/>
                      <a:r>
                        <a:rPr lang="es-ES" sz="1600" dirty="0" smtClean="0"/>
                        <a:t>X</a:t>
                      </a:r>
                      <a:endParaRPr lang="es-ES" sz="1600" dirty="0"/>
                    </a:p>
                  </a:txBody>
                  <a:tcPr/>
                </a:tc>
                <a:tc>
                  <a:txBody>
                    <a:bodyPr/>
                    <a:lstStyle/>
                    <a:p>
                      <a:pPr algn="ctr"/>
                      <a:r>
                        <a:rPr lang="es-ES" sz="1600" dirty="0" smtClean="0"/>
                        <a:t>X</a:t>
                      </a:r>
                      <a:endParaRPr lang="es-ES" sz="1600" dirty="0"/>
                    </a:p>
                  </a:txBody>
                  <a:tcPr/>
                </a:tc>
                <a:tc>
                  <a:txBody>
                    <a:bodyPr/>
                    <a:lstStyle/>
                    <a:p>
                      <a:pPr algn="ctr"/>
                      <a:r>
                        <a:rPr lang="es-ES" sz="1600" dirty="0" smtClean="0"/>
                        <a:t>X</a:t>
                      </a:r>
                      <a:endParaRPr lang="es-ES" sz="1600" dirty="0"/>
                    </a:p>
                  </a:txBody>
                  <a:tcPr/>
                </a:tc>
                <a:tc>
                  <a:txBody>
                    <a:bodyPr/>
                    <a:lstStyle/>
                    <a:p>
                      <a:pPr algn="ctr"/>
                      <a:r>
                        <a:rPr lang="es-ES" sz="1600" dirty="0" smtClean="0"/>
                        <a:t>X</a:t>
                      </a:r>
                      <a:endParaRPr lang="es-ES" sz="1600" dirty="0"/>
                    </a:p>
                  </a:txBody>
                  <a:tcPr/>
                </a:tc>
                <a:tc>
                  <a:txBody>
                    <a:bodyPr/>
                    <a:lstStyle/>
                    <a:p>
                      <a:pPr algn="ctr"/>
                      <a:r>
                        <a:rPr lang="es-ES" sz="1600" dirty="0" smtClean="0"/>
                        <a:t>X</a:t>
                      </a:r>
                      <a:endParaRPr lang="es-ES" sz="1600" dirty="0"/>
                    </a:p>
                  </a:txBody>
                  <a:tcPr/>
                </a:tc>
                <a:tc>
                  <a:txBody>
                    <a:bodyPr/>
                    <a:lstStyle/>
                    <a:p>
                      <a:pPr algn="ctr"/>
                      <a:r>
                        <a:rPr lang="es-ES" sz="1600" dirty="0" smtClean="0"/>
                        <a:t>X</a:t>
                      </a:r>
                      <a:endParaRPr lang="es-ES" sz="1600" dirty="0"/>
                    </a:p>
                  </a:txBody>
                  <a:tcPr/>
                </a:tc>
                <a:tc>
                  <a:txBody>
                    <a:bodyPr/>
                    <a:lstStyle/>
                    <a:p>
                      <a:pPr algn="ctr"/>
                      <a:r>
                        <a:rPr lang="es-ES" sz="1600" dirty="0" smtClean="0"/>
                        <a:t>X</a:t>
                      </a:r>
                      <a:endParaRPr lang="es-ES" sz="1600" dirty="0"/>
                    </a:p>
                  </a:txBody>
                  <a:tcPr/>
                </a:tc>
                <a:tc>
                  <a:txBody>
                    <a:bodyPr/>
                    <a:lstStyle/>
                    <a:p>
                      <a:pPr algn="ctr"/>
                      <a:r>
                        <a:rPr lang="es-ES" sz="1600" dirty="0" smtClean="0"/>
                        <a:t>X</a:t>
                      </a:r>
                      <a:endParaRPr lang="es-ES" sz="1600" dirty="0"/>
                    </a:p>
                  </a:txBody>
                  <a:tcPr/>
                </a:tc>
                <a:extLst>
                  <a:ext uri="{0D108BD9-81ED-4DB2-BD59-A6C34878D82A}">
                    <a16:rowId xmlns:a16="http://schemas.microsoft.com/office/drawing/2014/main" xmlns="" val="928573127"/>
                  </a:ext>
                </a:extLst>
              </a:tr>
              <a:tr h="547794">
                <a:tc>
                  <a:txBody>
                    <a:bodyPr/>
                    <a:lstStyle/>
                    <a:p>
                      <a:r>
                        <a:rPr lang="en-US" sz="1600" dirty="0" smtClean="0"/>
                        <a:t>Social &amp; Environmental Wellbeing</a:t>
                      </a:r>
                      <a:endParaRPr lang="es-ES" sz="1600" dirty="0"/>
                    </a:p>
                  </a:txBody>
                  <a:tcPr/>
                </a:tc>
                <a:tc>
                  <a:txBody>
                    <a:bodyPr/>
                    <a:lstStyle/>
                    <a:p>
                      <a:pPr algn="ctr"/>
                      <a:r>
                        <a:rPr lang="es-ES" sz="1600" dirty="0" smtClean="0"/>
                        <a:t>X</a:t>
                      </a:r>
                      <a:endParaRPr lang="es-ES" sz="1600" dirty="0"/>
                    </a:p>
                  </a:txBody>
                  <a:tcPr/>
                </a:tc>
                <a:tc>
                  <a:txBody>
                    <a:bodyPr/>
                    <a:lstStyle/>
                    <a:p>
                      <a:pPr algn="ctr"/>
                      <a:endParaRPr lang="es-ES" sz="1600" dirty="0"/>
                    </a:p>
                  </a:txBody>
                  <a:tcPr/>
                </a:tc>
                <a:tc>
                  <a:txBody>
                    <a:bodyPr/>
                    <a:lstStyle/>
                    <a:p>
                      <a:pPr algn="ctr"/>
                      <a:r>
                        <a:rPr lang="es-ES" sz="1600" dirty="0" smtClean="0"/>
                        <a:t>X</a:t>
                      </a:r>
                      <a:endParaRPr lang="es-ES" sz="1600" dirty="0"/>
                    </a:p>
                  </a:txBody>
                  <a:tcPr/>
                </a:tc>
                <a:tc>
                  <a:txBody>
                    <a:bodyPr/>
                    <a:lstStyle/>
                    <a:p>
                      <a:pPr algn="ctr"/>
                      <a:r>
                        <a:rPr lang="es-ES" sz="1600" dirty="0" smtClean="0"/>
                        <a:t>X</a:t>
                      </a:r>
                      <a:endParaRPr lang="es-ES" sz="1600" dirty="0"/>
                    </a:p>
                  </a:txBody>
                  <a:tcPr/>
                </a:tc>
                <a:tc>
                  <a:txBody>
                    <a:bodyPr/>
                    <a:lstStyle/>
                    <a:p>
                      <a:pPr algn="ctr"/>
                      <a:endParaRPr lang="es-ES" sz="1600" dirty="0"/>
                    </a:p>
                  </a:txBody>
                  <a:tcPr/>
                </a:tc>
                <a:tc>
                  <a:txBody>
                    <a:bodyPr/>
                    <a:lstStyle/>
                    <a:p>
                      <a:pPr algn="ctr"/>
                      <a:r>
                        <a:rPr lang="es-ES" sz="1600" dirty="0" smtClean="0"/>
                        <a:t>X</a:t>
                      </a:r>
                      <a:endParaRPr lang="es-ES" sz="1600" dirty="0"/>
                    </a:p>
                  </a:txBody>
                  <a:tcPr/>
                </a:tc>
                <a:tc>
                  <a:txBody>
                    <a:bodyPr/>
                    <a:lstStyle/>
                    <a:p>
                      <a:pPr algn="ctr"/>
                      <a:endParaRPr lang="es-ES" sz="1600" dirty="0"/>
                    </a:p>
                  </a:txBody>
                  <a:tcPr/>
                </a:tc>
                <a:tc>
                  <a:txBody>
                    <a:bodyPr/>
                    <a:lstStyle/>
                    <a:p>
                      <a:pPr algn="ctr"/>
                      <a:r>
                        <a:rPr lang="es-ES" sz="1600" dirty="0" smtClean="0"/>
                        <a:t>X</a:t>
                      </a:r>
                      <a:endParaRPr lang="es-ES" sz="1600" dirty="0"/>
                    </a:p>
                  </a:txBody>
                  <a:tcPr/>
                </a:tc>
                <a:tc>
                  <a:txBody>
                    <a:bodyPr/>
                    <a:lstStyle/>
                    <a:p>
                      <a:pPr algn="ctr"/>
                      <a:r>
                        <a:rPr lang="es-ES" sz="1600" dirty="0" smtClean="0"/>
                        <a:t>X</a:t>
                      </a:r>
                      <a:endParaRPr lang="es-ES" sz="1600" dirty="0"/>
                    </a:p>
                  </a:txBody>
                  <a:tcPr/>
                </a:tc>
                <a:extLst>
                  <a:ext uri="{0D108BD9-81ED-4DB2-BD59-A6C34878D82A}">
                    <a16:rowId xmlns:a16="http://schemas.microsoft.com/office/drawing/2014/main" xmlns="" val="52687824"/>
                  </a:ext>
                </a:extLst>
              </a:tr>
              <a:tr h="350781">
                <a:tc>
                  <a:txBody>
                    <a:bodyPr/>
                    <a:lstStyle/>
                    <a:p>
                      <a:r>
                        <a:rPr lang="en-US" sz="1600" dirty="0" smtClean="0"/>
                        <a:t>Accountability</a:t>
                      </a:r>
                      <a:endParaRPr lang="es-ES" sz="1600" dirty="0"/>
                    </a:p>
                  </a:txBody>
                  <a:tcPr anchor="ctr">
                    <a:lnB w="76200" cap="flat" cmpd="sng" algn="ctr">
                      <a:solidFill>
                        <a:schemeClr val="bg1"/>
                      </a:solidFill>
                      <a:prstDash val="solid"/>
                      <a:round/>
                      <a:headEnd type="none" w="med" len="med"/>
                      <a:tailEnd type="none" w="med" len="med"/>
                    </a:lnB>
                  </a:tcPr>
                </a:tc>
                <a:tc>
                  <a:txBody>
                    <a:bodyPr/>
                    <a:lstStyle/>
                    <a:p>
                      <a:pPr algn="ctr"/>
                      <a:r>
                        <a:rPr lang="es-ES" sz="1600" i="1" dirty="0" smtClean="0"/>
                        <a:t>X</a:t>
                      </a:r>
                      <a:endParaRPr lang="es-ES" sz="1600" i="1" dirty="0"/>
                    </a:p>
                  </a:txBody>
                  <a:tcPr anchor="ctr">
                    <a:lnB w="76200" cap="flat" cmpd="sng" algn="ctr">
                      <a:solidFill>
                        <a:schemeClr val="bg1"/>
                      </a:solidFill>
                      <a:prstDash val="solid"/>
                      <a:round/>
                      <a:headEnd type="none" w="med" len="med"/>
                      <a:tailEnd type="none" w="med" len="med"/>
                    </a:lnB>
                  </a:tcPr>
                </a:tc>
                <a:tc>
                  <a:txBody>
                    <a:bodyPr/>
                    <a:lstStyle/>
                    <a:p>
                      <a:pPr algn="ctr"/>
                      <a:r>
                        <a:rPr lang="es-ES" sz="1600" i="1" dirty="0" smtClean="0"/>
                        <a:t>implicit</a:t>
                      </a:r>
                      <a:endParaRPr lang="es-ES" sz="1600" i="1" dirty="0"/>
                    </a:p>
                  </a:txBody>
                  <a:tcPr anchor="ctr">
                    <a:lnB w="76200" cap="flat" cmpd="sng" algn="ctr">
                      <a:solidFill>
                        <a:schemeClr val="bg1"/>
                      </a:solidFill>
                      <a:prstDash val="solid"/>
                      <a:round/>
                      <a:headEnd type="none" w="med" len="med"/>
                      <a:tailEnd type="none" w="med" len="med"/>
                    </a:lnB>
                  </a:tcPr>
                </a:tc>
                <a:tc>
                  <a:txBody>
                    <a:bodyPr/>
                    <a:lstStyle/>
                    <a:p>
                      <a:pPr algn="ctr"/>
                      <a:r>
                        <a:rPr lang="es-ES" sz="1600" dirty="0" smtClean="0"/>
                        <a:t>X</a:t>
                      </a:r>
                      <a:endParaRPr lang="es-ES" sz="1600" dirty="0"/>
                    </a:p>
                  </a:txBody>
                  <a:tcPr anchor="ctr">
                    <a:lnB w="76200" cap="flat" cmpd="sng" algn="ctr">
                      <a:solidFill>
                        <a:schemeClr val="bg1"/>
                      </a:solidFill>
                      <a:prstDash val="solid"/>
                      <a:round/>
                      <a:headEnd type="none" w="med" len="med"/>
                      <a:tailEnd type="none" w="med" len="med"/>
                    </a:lnB>
                  </a:tcPr>
                </a:tc>
                <a:tc>
                  <a:txBody>
                    <a:bodyPr/>
                    <a:lstStyle/>
                    <a:p>
                      <a:pPr algn="ctr"/>
                      <a:r>
                        <a:rPr lang="es-ES" sz="1600" dirty="0" smtClean="0"/>
                        <a:t>X</a:t>
                      </a:r>
                      <a:endParaRPr lang="es-ES" sz="1600" dirty="0"/>
                    </a:p>
                  </a:txBody>
                  <a:tcPr anchor="ctr">
                    <a:lnB w="76200" cap="flat" cmpd="sng" algn="ctr">
                      <a:solidFill>
                        <a:schemeClr val="bg1"/>
                      </a:solidFill>
                      <a:prstDash val="solid"/>
                      <a:round/>
                      <a:headEnd type="none" w="med" len="med"/>
                      <a:tailEnd type="none" w="med" len="med"/>
                    </a:lnB>
                  </a:tcPr>
                </a:tc>
                <a:tc>
                  <a:txBody>
                    <a:bodyPr/>
                    <a:lstStyle/>
                    <a:p>
                      <a:pPr algn="ctr"/>
                      <a:r>
                        <a:rPr lang="es-ES" sz="1600" dirty="0" smtClean="0"/>
                        <a:t>X</a:t>
                      </a:r>
                      <a:endParaRPr lang="es-ES" sz="1600" dirty="0"/>
                    </a:p>
                  </a:txBody>
                  <a:tcPr anchor="ctr">
                    <a:lnB w="76200" cap="flat" cmpd="sng" algn="ctr">
                      <a:solidFill>
                        <a:schemeClr val="bg1"/>
                      </a:solidFill>
                      <a:prstDash val="solid"/>
                      <a:round/>
                      <a:headEnd type="none" w="med" len="med"/>
                      <a:tailEnd type="none" w="med" len="med"/>
                    </a:lnB>
                  </a:tcPr>
                </a:tc>
                <a:tc>
                  <a:txBody>
                    <a:bodyPr/>
                    <a:lstStyle/>
                    <a:p>
                      <a:pPr algn="ctr"/>
                      <a:r>
                        <a:rPr lang="es-ES" sz="1600" i="1" dirty="0" err="1" smtClean="0"/>
                        <a:t>implicit</a:t>
                      </a:r>
                      <a:endParaRPr lang="es-ES" sz="1600" i="1" dirty="0"/>
                    </a:p>
                  </a:txBody>
                  <a:tcPr anchor="ctr">
                    <a:lnB w="76200" cap="flat" cmpd="sng" algn="ctr">
                      <a:solidFill>
                        <a:schemeClr val="bg1"/>
                      </a:solidFill>
                      <a:prstDash val="solid"/>
                      <a:round/>
                      <a:headEnd type="none" w="med" len="med"/>
                      <a:tailEnd type="none" w="med" len="med"/>
                    </a:lnB>
                  </a:tcPr>
                </a:tc>
                <a:tc>
                  <a:txBody>
                    <a:bodyPr/>
                    <a:lstStyle/>
                    <a:p>
                      <a:pPr marL="0" algn="ctr" defTabSz="914400" rtl="0" eaLnBrk="1" latinLnBrk="0" hangingPunct="1"/>
                      <a:r>
                        <a:rPr lang="es-ES" sz="1600" kern="1200" dirty="0" smtClean="0">
                          <a:solidFill>
                            <a:schemeClr val="dk1"/>
                          </a:solidFill>
                          <a:latin typeface="+mn-lt"/>
                          <a:ea typeface="+mn-ea"/>
                          <a:cs typeface="+mn-cs"/>
                        </a:rPr>
                        <a:t>X</a:t>
                      </a:r>
                      <a:endParaRPr lang="es-ES" sz="1600" kern="1200" dirty="0">
                        <a:solidFill>
                          <a:schemeClr val="dk1"/>
                        </a:solidFill>
                        <a:latin typeface="+mn-lt"/>
                        <a:ea typeface="+mn-ea"/>
                        <a:cs typeface="+mn-cs"/>
                      </a:endParaRPr>
                    </a:p>
                  </a:txBody>
                  <a:tcPr anchor="ctr">
                    <a:lnB w="76200" cap="flat" cmpd="sng" algn="ctr">
                      <a:solidFill>
                        <a:schemeClr val="bg1"/>
                      </a:solidFill>
                      <a:prstDash val="solid"/>
                      <a:round/>
                      <a:headEnd type="none" w="med" len="med"/>
                      <a:tailEnd type="none" w="med" len="med"/>
                    </a:lnB>
                  </a:tcPr>
                </a:tc>
                <a:tc>
                  <a:txBody>
                    <a:bodyPr/>
                    <a:lstStyle/>
                    <a:p>
                      <a:pPr algn="ctr"/>
                      <a:r>
                        <a:rPr lang="es-ES" sz="1600" i="1" dirty="0" err="1" smtClean="0"/>
                        <a:t>implicit</a:t>
                      </a:r>
                      <a:endParaRPr lang="es-ES" sz="1600" i="1" dirty="0"/>
                    </a:p>
                  </a:txBody>
                  <a:tcPr anchor="ctr">
                    <a:lnB w="76200" cap="flat" cmpd="sng" algn="ctr">
                      <a:solidFill>
                        <a:schemeClr val="bg1"/>
                      </a:solidFill>
                      <a:prstDash val="solid"/>
                      <a:round/>
                      <a:headEnd type="none" w="med" len="med"/>
                      <a:tailEnd type="none" w="med" len="med"/>
                    </a:lnB>
                  </a:tcPr>
                </a:tc>
                <a:tc>
                  <a:txBody>
                    <a:bodyPr/>
                    <a:lstStyle/>
                    <a:p>
                      <a:pPr algn="ctr"/>
                      <a:endParaRPr lang="es-ES" sz="1600" dirty="0"/>
                    </a:p>
                  </a:txBody>
                  <a:tcPr anchor="ctr">
                    <a:lnB w="76200"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2922213426"/>
                  </a:ext>
                </a:extLst>
              </a:tr>
              <a:tr h="547794">
                <a:tc>
                  <a:txBody>
                    <a:bodyPr/>
                    <a:lstStyle/>
                    <a:p>
                      <a:r>
                        <a:rPr lang="en-US" sz="1600" dirty="0" smtClean="0"/>
                        <a:t>Continuous Reviewing &amp; Dialogue</a:t>
                      </a:r>
                      <a:endParaRPr lang="es-ES" sz="1600" dirty="0"/>
                    </a:p>
                  </a:txBody>
                  <a:tcPr>
                    <a:lnT w="76200" cap="flat" cmpd="sng" algn="ctr">
                      <a:solidFill>
                        <a:schemeClr val="bg1"/>
                      </a:solidFill>
                      <a:prstDash val="solid"/>
                      <a:round/>
                      <a:headEnd type="none" w="med" len="med"/>
                      <a:tailEnd type="none" w="med" len="med"/>
                    </a:lnT>
                  </a:tcPr>
                </a:tc>
                <a:tc>
                  <a:txBody>
                    <a:bodyPr/>
                    <a:lstStyle/>
                    <a:p>
                      <a:pPr algn="ctr"/>
                      <a:endParaRPr lang="es-ES" sz="1600" dirty="0"/>
                    </a:p>
                  </a:txBody>
                  <a:tcPr>
                    <a:lnT w="76200" cap="flat" cmpd="sng" algn="ctr">
                      <a:solidFill>
                        <a:schemeClr val="bg1"/>
                      </a:solidFill>
                      <a:prstDash val="solid"/>
                      <a:round/>
                      <a:headEnd type="none" w="med" len="med"/>
                      <a:tailEnd type="none" w="med" len="med"/>
                    </a:lnT>
                  </a:tcPr>
                </a:tc>
                <a:tc>
                  <a:txBody>
                    <a:bodyPr/>
                    <a:lstStyle/>
                    <a:p>
                      <a:pPr algn="ctr"/>
                      <a:endParaRPr lang="es-ES" sz="1600" dirty="0"/>
                    </a:p>
                  </a:txBody>
                  <a:tcPr>
                    <a:lnT w="76200" cap="flat" cmpd="sng" algn="ctr">
                      <a:solidFill>
                        <a:schemeClr val="bg1"/>
                      </a:solidFill>
                      <a:prstDash val="solid"/>
                      <a:round/>
                      <a:headEnd type="none" w="med" len="med"/>
                      <a:tailEnd type="none" w="med" len="med"/>
                    </a:lnT>
                  </a:tcPr>
                </a:tc>
                <a:tc>
                  <a:txBody>
                    <a:bodyPr/>
                    <a:lstStyle/>
                    <a:p>
                      <a:pPr algn="ctr"/>
                      <a:r>
                        <a:rPr lang="es-ES" sz="1600" dirty="0" smtClean="0"/>
                        <a:t>X</a:t>
                      </a:r>
                      <a:endParaRPr lang="es-ES" sz="1600" dirty="0"/>
                    </a:p>
                  </a:txBody>
                  <a:tcPr>
                    <a:lnT w="76200" cap="flat" cmpd="sng" algn="ctr">
                      <a:solidFill>
                        <a:schemeClr val="bg1"/>
                      </a:solidFill>
                      <a:prstDash val="solid"/>
                      <a:round/>
                      <a:headEnd type="none" w="med" len="med"/>
                      <a:tailEnd type="none" w="med" len="med"/>
                    </a:lnT>
                  </a:tcPr>
                </a:tc>
                <a:tc>
                  <a:txBody>
                    <a:bodyPr/>
                    <a:lstStyle/>
                    <a:p>
                      <a:pPr algn="ctr"/>
                      <a:endParaRPr lang="es-ES" sz="1600" dirty="0"/>
                    </a:p>
                  </a:txBody>
                  <a:tcPr>
                    <a:lnT w="76200" cap="flat" cmpd="sng" algn="ctr">
                      <a:solidFill>
                        <a:schemeClr val="bg1"/>
                      </a:solidFill>
                      <a:prstDash val="solid"/>
                      <a:round/>
                      <a:headEnd type="none" w="med" len="med"/>
                      <a:tailEnd type="none" w="med" len="med"/>
                    </a:lnT>
                  </a:tcPr>
                </a:tc>
                <a:tc>
                  <a:txBody>
                    <a:bodyPr/>
                    <a:lstStyle/>
                    <a:p>
                      <a:pPr algn="ctr"/>
                      <a:endParaRPr lang="es-ES" sz="1600" dirty="0"/>
                    </a:p>
                  </a:txBody>
                  <a:tcPr>
                    <a:lnT w="76200" cap="flat" cmpd="sng" algn="ctr">
                      <a:solidFill>
                        <a:schemeClr val="bg1"/>
                      </a:solidFill>
                      <a:prstDash val="solid"/>
                      <a:round/>
                      <a:headEnd type="none" w="med" len="med"/>
                      <a:tailEnd type="none" w="med" len="med"/>
                    </a:lnT>
                  </a:tcPr>
                </a:tc>
                <a:tc>
                  <a:txBody>
                    <a:bodyPr/>
                    <a:lstStyle/>
                    <a:p>
                      <a:pPr algn="ctr"/>
                      <a:endParaRPr lang="es-ES" sz="1600" dirty="0"/>
                    </a:p>
                  </a:txBody>
                  <a:tcPr>
                    <a:lnT w="76200" cap="flat" cmpd="sng" algn="ctr">
                      <a:solidFill>
                        <a:schemeClr val="bg1"/>
                      </a:solidFill>
                      <a:prstDash val="solid"/>
                      <a:round/>
                      <a:headEnd type="none" w="med" len="med"/>
                      <a:tailEnd type="none" w="med" len="med"/>
                    </a:lnT>
                  </a:tcPr>
                </a:tc>
                <a:tc>
                  <a:txBody>
                    <a:bodyPr/>
                    <a:lstStyle/>
                    <a:p>
                      <a:pPr algn="ctr"/>
                      <a:r>
                        <a:rPr lang="es-ES" sz="1600" dirty="0" smtClean="0"/>
                        <a:t>X</a:t>
                      </a:r>
                      <a:endParaRPr lang="es-ES" sz="1600" dirty="0"/>
                    </a:p>
                  </a:txBody>
                  <a:tcPr>
                    <a:lnT w="76200" cap="flat" cmpd="sng" algn="ctr">
                      <a:solidFill>
                        <a:schemeClr val="bg1"/>
                      </a:solidFill>
                      <a:prstDash val="solid"/>
                      <a:round/>
                      <a:headEnd type="none" w="med" len="med"/>
                      <a:tailEnd type="none" w="med" len="med"/>
                    </a:lnT>
                  </a:tcPr>
                </a:tc>
                <a:tc>
                  <a:txBody>
                    <a:bodyPr/>
                    <a:lstStyle/>
                    <a:p>
                      <a:pPr algn="ctr"/>
                      <a:endParaRPr lang="es-ES" sz="1600" dirty="0"/>
                    </a:p>
                  </a:txBody>
                  <a:tcPr>
                    <a:lnT w="76200" cap="flat" cmpd="sng" algn="ctr">
                      <a:solidFill>
                        <a:schemeClr val="bg1"/>
                      </a:solidFill>
                      <a:prstDash val="solid"/>
                      <a:round/>
                      <a:headEnd type="none" w="med" len="med"/>
                      <a:tailEnd type="none" w="med" len="med"/>
                    </a:lnT>
                  </a:tcPr>
                </a:tc>
                <a:tc>
                  <a:txBody>
                    <a:bodyPr/>
                    <a:lstStyle/>
                    <a:p>
                      <a:pPr algn="ctr"/>
                      <a:endParaRPr lang="es-ES" sz="1600" dirty="0"/>
                    </a:p>
                  </a:txBody>
                  <a:tcPr>
                    <a:lnT w="76200" cap="flat" cmpd="sng" algn="ctr">
                      <a:solidFill>
                        <a:schemeClr val="bg1"/>
                      </a:solidFill>
                      <a:prstDash val="solid"/>
                      <a:round/>
                      <a:headEnd type="none" w="med" len="med"/>
                      <a:tailEnd type="none" w="med" len="med"/>
                    </a:lnT>
                  </a:tcPr>
                </a:tc>
                <a:extLst>
                  <a:ext uri="{0D108BD9-81ED-4DB2-BD59-A6C34878D82A}">
                    <a16:rowId xmlns:a16="http://schemas.microsoft.com/office/drawing/2014/main" xmlns="" val="1143357129"/>
                  </a:ext>
                </a:extLst>
              </a:tr>
            </a:tbl>
          </a:graphicData>
        </a:graphic>
      </p:graphicFrame>
      <p:sp>
        <p:nvSpPr>
          <p:cNvPr id="5" name="Marcador de número de diapositiva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1127EC-E813-480E-9766-8489B499E0C8}" type="slidenum">
              <a:rPr kumimoji="0" lang="es-E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s-E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46242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Recorte de pantalla"/>
          <p:cNvPicPr>
            <a:picLocks noChangeAspect="1"/>
          </p:cNvPicPr>
          <p:nvPr/>
        </p:nvPicPr>
        <p:blipFill rotWithShape="1">
          <a:blip r:embed="rId2">
            <a:extLst>
              <a:ext uri="{28A0092B-C50C-407E-A947-70E740481C1C}">
                <a14:useLocalDpi xmlns:a14="http://schemas.microsoft.com/office/drawing/2010/main" val="0"/>
              </a:ext>
            </a:extLst>
          </a:blip>
          <a:srcRect l="2116" t="962" r="76214" b="44463"/>
          <a:stretch/>
        </p:blipFill>
        <p:spPr>
          <a:xfrm>
            <a:off x="10049855" y="186381"/>
            <a:ext cx="1222048" cy="1367327"/>
          </a:xfrm>
          <a:prstGeom prst="rect">
            <a:avLst/>
          </a:prstGeom>
        </p:spPr>
      </p:pic>
      <p:sp>
        <p:nvSpPr>
          <p:cNvPr id="4" name="CuadroTexto 3"/>
          <p:cNvSpPr txBox="1"/>
          <p:nvPr/>
        </p:nvSpPr>
        <p:spPr>
          <a:xfrm>
            <a:off x="1478421" y="607520"/>
            <a:ext cx="5007835" cy="523220"/>
          </a:xfrm>
          <a:prstGeom prst="rect">
            <a:avLst/>
          </a:prstGeom>
          <a:noFill/>
        </p:spPr>
        <p:txBody>
          <a:bodyPr wrap="square" rtlCol="0">
            <a:spAutoFit/>
          </a:bodyPr>
          <a:lstStyle/>
          <a:p>
            <a:pPr lvl="0" eaLnBrk="0" fontAlgn="base" hangingPunct="0">
              <a:spcBef>
                <a:spcPct val="0"/>
              </a:spcBef>
              <a:spcAft>
                <a:spcPct val="0"/>
              </a:spcAft>
              <a:buNone/>
              <a:defRPr/>
            </a:pPr>
            <a:r>
              <a:rPr lang="es-ES" altLang="es-ES_tradnl" sz="2800" b="1">
                <a:solidFill>
                  <a:srgbClr val="002060"/>
                </a:solidFill>
              </a:rPr>
              <a:t>AI explanatory factors (RQ4)</a:t>
            </a:r>
            <a:endParaRPr lang="es-ES" altLang="es-ES_tradnl" sz="2800" b="1" dirty="0">
              <a:solidFill>
                <a:srgbClr val="002060"/>
              </a:solidFill>
            </a:endParaRPr>
          </a:p>
        </p:txBody>
      </p:sp>
      <p:sp>
        <p:nvSpPr>
          <p:cNvPr id="5" name="CuadroTexto 4"/>
          <p:cNvSpPr txBox="1"/>
          <p:nvPr/>
        </p:nvSpPr>
        <p:spPr>
          <a:xfrm>
            <a:off x="1568151" y="1449288"/>
            <a:ext cx="7110101" cy="307777"/>
          </a:xfrm>
          <a:prstGeom prst="rect">
            <a:avLst/>
          </a:prstGeom>
          <a:noFill/>
        </p:spPr>
        <p:txBody>
          <a:bodyPr wrap="square" rtlCol="0">
            <a:spAutoFit/>
          </a:bodyPr>
          <a:lstStyle/>
          <a:p>
            <a:r>
              <a:rPr lang="es-ES" sz="1400" b="1" dirty="0" err="1" smtClean="0"/>
              <a:t>Table</a:t>
            </a:r>
            <a:r>
              <a:rPr lang="es-ES" sz="1400" b="1" dirty="0" smtClean="0"/>
              <a:t> 1</a:t>
            </a:r>
            <a:r>
              <a:rPr lang="es-ES" sz="1400" dirty="0" smtClean="0"/>
              <a:t>- </a:t>
            </a:r>
            <a:r>
              <a:rPr lang="es-ES" sz="1400" i="1" dirty="0" err="1" smtClean="0"/>
              <a:t>Multivariate</a:t>
            </a:r>
            <a:r>
              <a:rPr lang="es-ES" sz="1400" i="1" dirty="0" smtClean="0"/>
              <a:t> </a:t>
            </a:r>
            <a:r>
              <a:rPr lang="es-ES" sz="1400" i="1" dirty="0" err="1" smtClean="0"/>
              <a:t>statistics</a:t>
            </a:r>
            <a:r>
              <a:rPr lang="es-ES" sz="1400" i="1" dirty="0" smtClean="0"/>
              <a:t> – </a:t>
            </a:r>
            <a:r>
              <a:rPr lang="es-ES" sz="1400" i="1" dirty="0" err="1" smtClean="0"/>
              <a:t>Generalised</a:t>
            </a:r>
            <a:r>
              <a:rPr lang="es-ES" sz="1400" i="1" dirty="0" smtClean="0"/>
              <a:t> Linear </a:t>
            </a:r>
            <a:r>
              <a:rPr lang="es-ES" sz="1400" i="1" dirty="0" err="1" smtClean="0"/>
              <a:t>Model</a:t>
            </a:r>
            <a:r>
              <a:rPr lang="es-ES" sz="1400" i="1" dirty="0" smtClean="0"/>
              <a:t> (Binomial)</a:t>
            </a:r>
            <a:endParaRPr lang="es-ES" sz="1400" i="1" dirty="0"/>
          </a:p>
        </p:txBody>
      </p:sp>
      <p:graphicFrame>
        <p:nvGraphicFramePr>
          <p:cNvPr id="6" name="Tabla 5"/>
          <p:cNvGraphicFramePr>
            <a:graphicFrameLocks noGrp="1"/>
          </p:cNvGraphicFramePr>
          <p:nvPr>
            <p:extLst>
              <p:ext uri="{D42A27DB-BD31-4B8C-83A1-F6EECF244321}">
                <p14:modId xmlns:p14="http://schemas.microsoft.com/office/powerpoint/2010/main" val="390827362"/>
              </p:ext>
            </p:extLst>
          </p:nvPr>
        </p:nvGraphicFramePr>
        <p:xfrm>
          <a:off x="1568151" y="1752764"/>
          <a:ext cx="7580120" cy="1924050"/>
        </p:xfrm>
        <a:graphic>
          <a:graphicData uri="http://schemas.openxmlformats.org/drawingml/2006/table">
            <a:tbl>
              <a:tblPr/>
              <a:tblGrid>
                <a:gridCol w="2978784">
                  <a:extLst>
                    <a:ext uri="{9D8B030D-6E8A-4147-A177-3AD203B41FA5}">
                      <a16:colId xmlns:a16="http://schemas.microsoft.com/office/drawing/2014/main" xmlns="" val="3920732654"/>
                    </a:ext>
                  </a:extLst>
                </a:gridCol>
                <a:gridCol w="1228010">
                  <a:extLst>
                    <a:ext uri="{9D8B030D-6E8A-4147-A177-3AD203B41FA5}">
                      <a16:colId xmlns:a16="http://schemas.microsoft.com/office/drawing/2014/main" xmlns="" val="2613956803"/>
                    </a:ext>
                  </a:extLst>
                </a:gridCol>
                <a:gridCol w="1006080">
                  <a:extLst>
                    <a:ext uri="{9D8B030D-6E8A-4147-A177-3AD203B41FA5}">
                      <a16:colId xmlns:a16="http://schemas.microsoft.com/office/drawing/2014/main" xmlns="" val="1007012753"/>
                    </a:ext>
                  </a:extLst>
                </a:gridCol>
                <a:gridCol w="1183623">
                  <a:extLst>
                    <a:ext uri="{9D8B030D-6E8A-4147-A177-3AD203B41FA5}">
                      <a16:colId xmlns:a16="http://schemas.microsoft.com/office/drawing/2014/main" xmlns="" val="3767303494"/>
                    </a:ext>
                  </a:extLst>
                </a:gridCol>
                <a:gridCol w="1183623">
                  <a:extLst>
                    <a:ext uri="{9D8B030D-6E8A-4147-A177-3AD203B41FA5}">
                      <a16:colId xmlns:a16="http://schemas.microsoft.com/office/drawing/2014/main" xmlns="" val="2224756227"/>
                    </a:ext>
                  </a:extLst>
                </a:gridCol>
              </a:tblGrid>
              <a:tr h="190500">
                <a:tc rowSpan="3">
                  <a:txBody>
                    <a:bodyPr/>
                    <a:lstStyle/>
                    <a:p>
                      <a:pPr algn="ctr" fontAlgn="ctr"/>
                      <a:r>
                        <a:rPr lang="es-ES" sz="1100" b="1" i="0" u="none" strike="noStrike" dirty="0">
                          <a:solidFill>
                            <a:srgbClr val="000000"/>
                          </a:solidFill>
                          <a:effectLst/>
                          <a:latin typeface="Calibri" panose="020F0502020204030204" pitchFamily="34" charset="0"/>
                        </a:rPr>
                        <a:t>Independent variable</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fontAlgn="ctr"/>
                      <a:r>
                        <a:rPr lang="es-ES" sz="1100" b="1" i="0" u="none" strike="noStrike">
                          <a:solidFill>
                            <a:srgbClr val="000000"/>
                          </a:solidFill>
                          <a:effectLst/>
                          <a:latin typeface="Calibri" panose="020F0502020204030204" pitchFamily="34" charset="0"/>
                        </a:rPr>
                        <a:t>Dependent variable</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xmlns="" val="236195500"/>
                  </a:ext>
                </a:extLst>
              </a:tr>
              <a:tr h="190500">
                <a:tc vMerge="1">
                  <a:txBody>
                    <a:bodyPr/>
                    <a:lstStyle/>
                    <a:p>
                      <a:endParaRPr lang="es-ES"/>
                    </a:p>
                  </a:txBody>
                  <a:tcPr/>
                </a:tc>
                <a:tc gridSpan="4">
                  <a:txBody>
                    <a:bodyPr/>
                    <a:lstStyle/>
                    <a:p>
                      <a:pPr algn="ctr" fontAlgn="ctr"/>
                      <a:r>
                        <a:rPr lang="es-ES" sz="1100" b="0" i="0" u="none" strike="noStrike">
                          <a:solidFill>
                            <a:srgbClr val="000000"/>
                          </a:solidFill>
                          <a:effectLst/>
                          <a:latin typeface="Calibri" panose="020F0502020204030204" pitchFamily="34" charset="0"/>
                        </a:rPr>
                        <a:t>Activity</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xmlns="" val="749167727"/>
                  </a:ext>
                </a:extLst>
              </a:tr>
              <a:tr h="200025">
                <a:tc vMerge="1">
                  <a:txBody>
                    <a:bodyPr/>
                    <a:lstStyle/>
                    <a:p>
                      <a:endParaRPr lang="es-ES"/>
                    </a:p>
                  </a:txBody>
                  <a:tcPr/>
                </a:tc>
                <a:tc>
                  <a:txBody>
                    <a:bodyPr/>
                    <a:lstStyle/>
                    <a:p>
                      <a:pPr algn="ctr" fontAlgn="ctr"/>
                      <a:r>
                        <a:rPr lang="es-ES" sz="1100" b="0" i="0" u="none" strike="noStrike">
                          <a:solidFill>
                            <a:srgbClr val="000000"/>
                          </a:solidFill>
                          <a:effectLst/>
                          <a:latin typeface="Calibri" panose="020F0502020204030204" pitchFamily="34" charset="0"/>
                        </a:rPr>
                        <a:t>Estimate</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1100" b="0" i="0" u="none" strike="noStrike">
                          <a:solidFill>
                            <a:srgbClr val="000000"/>
                          </a:solidFill>
                          <a:effectLst/>
                          <a:latin typeface="Calibri" panose="020F0502020204030204" pitchFamily="34" charset="0"/>
                        </a:rPr>
                        <a:t>Std.Error</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1100" b="0" i="0" u="none" strike="noStrike">
                          <a:solidFill>
                            <a:srgbClr val="000000"/>
                          </a:solidFill>
                          <a:effectLst/>
                          <a:latin typeface="Calibri" panose="020F0502020204030204" pitchFamily="34" charset="0"/>
                        </a:rPr>
                        <a:t>z value</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1100" b="0" i="0" u="none" strike="noStrike">
                          <a:solidFill>
                            <a:srgbClr val="000000"/>
                          </a:solidFill>
                          <a:effectLst/>
                          <a:latin typeface="Calibri" panose="020F0502020204030204" pitchFamily="34" charset="0"/>
                        </a:rPr>
                        <a:t>Pr (&gt;│z│)</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441548351"/>
                  </a:ext>
                </a:extLst>
              </a:tr>
              <a:tr h="190500">
                <a:tc>
                  <a:txBody>
                    <a:bodyPr/>
                    <a:lstStyle/>
                    <a:p>
                      <a:pPr algn="l" fontAlgn="b"/>
                      <a:r>
                        <a:rPr lang="es-ES" sz="1100" b="0" i="0" u="none" strike="noStrike" dirty="0">
                          <a:solidFill>
                            <a:srgbClr val="000000"/>
                          </a:solidFill>
                          <a:effectLst/>
                          <a:latin typeface="Calibri" panose="020F0502020204030204" pitchFamily="34" charset="0"/>
                        </a:rPr>
                        <a:t>(</a:t>
                      </a:r>
                      <a:r>
                        <a:rPr lang="es-ES" sz="1100" b="0" i="0" u="none" strike="noStrike" dirty="0" err="1">
                          <a:solidFill>
                            <a:srgbClr val="000000"/>
                          </a:solidFill>
                          <a:effectLst/>
                          <a:latin typeface="Calibri" panose="020F0502020204030204" pitchFamily="34" charset="0"/>
                        </a:rPr>
                        <a:t>Intercept</a:t>
                      </a:r>
                      <a:r>
                        <a:rPr lang="es-ES" sz="1100" b="0" i="0" u="none" strike="noStrike" dirty="0">
                          <a:solidFill>
                            <a:srgbClr val="000000"/>
                          </a:solidFill>
                          <a:effectLst/>
                          <a:latin typeface="Calibri" panose="020F0502020204030204" pitchFamily="34" charset="0"/>
                        </a:rPr>
                        <a:t>)</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s-ES" sz="1100" b="0" i="0" u="none" strike="noStrike" dirty="0">
                          <a:solidFill>
                            <a:srgbClr val="000000"/>
                          </a:solidFill>
                          <a:effectLst/>
                          <a:latin typeface="Calibri" panose="020F0502020204030204" pitchFamily="34" charset="0"/>
                        </a:rPr>
                        <a:t>-</a:t>
                      </a:r>
                      <a:r>
                        <a:rPr lang="es-ES" sz="1100" b="0" i="0" u="none" strike="noStrike" dirty="0" smtClean="0">
                          <a:solidFill>
                            <a:srgbClr val="000000"/>
                          </a:solidFill>
                          <a:effectLst/>
                          <a:latin typeface="Calibri" panose="020F0502020204030204" pitchFamily="34" charset="0"/>
                        </a:rPr>
                        <a:t>0,1135</a:t>
                      </a:r>
                      <a:endParaRPr lang="es-ES" sz="1100" b="0" i="0" u="none" strike="noStrike" dirty="0">
                        <a:solidFill>
                          <a:srgbClr val="000000"/>
                        </a:solidFill>
                        <a:effectLst/>
                        <a:latin typeface="Calibri" panose="020F0502020204030204" pitchFamily="34"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s-ES" sz="1100" b="0" i="0" u="none" strike="noStrike" dirty="0" smtClean="0">
                          <a:solidFill>
                            <a:srgbClr val="000000"/>
                          </a:solidFill>
                          <a:effectLst/>
                          <a:latin typeface="Calibri" panose="020F0502020204030204" pitchFamily="34" charset="0"/>
                        </a:rPr>
                        <a:t>0,2555</a:t>
                      </a:r>
                      <a:endParaRPr lang="es-ES" sz="1100" b="0" i="0" u="none" strike="noStrike" dirty="0">
                        <a:solidFill>
                          <a:srgbClr val="000000"/>
                        </a:solidFill>
                        <a:effectLst/>
                        <a:latin typeface="Calibri" panose="020F0502020204030204" pitchFamily="34"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s-ES" sz="1100" b="0" i="0" u="none" strike="noStrike" dirty="0">
                          <a:solidFill>
                            <a:srgbClr val="000000"/>
                          </a:solidFill>
                          <a:effectLst/>
                          <a:latin typeface="Calibri" panose="020F0502020204030204" pitchFamily="34" charset="0"/>
                        </a:rPr>
                        <a:t>-</a:t>
                      </a:r>
                      <a:r>
                        <a:rPr lang="es-ES" sz="1100" b="0" i="0" u="none" strike="noStrike" dirty="0" smtClean="0">
                          <a:solidFill>
                            <a:srgbClr val="000000"/>
                          </a:solidFill>
                          <a:effectLst/>
                          <a:latin typeface="Calibri" panose="020F0502020204030204" pitchFamily="34" charset="0"/>
                        </a:rPr>
                        <a:t>0,444</a:t>
                      </a:r>
                      <a:endParaRPr lang="es-ES" sz="1100" b="0" i="0" u="none" strike="noStrike" dirty="0">
                        <a:solidFill>
                          <a:srgbClr val="000000"/>
                        </a:solidFill>
                        <a:effectLst/>
                        <a:latin typeface="Calibri" panose="020F0502020204030204" pitchFamily="34"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s-ES" sz="1100" b="0" i="0" u="none" strike="noStrike" dirty="0" smtClean="0">
                          <a:solidFill>
                            <a:srgbClr val="000000"/>
                          </a:solidFill>
                          <a:effectLst/>
                          <a:latin typeface="Calibri" panose="020F0502020204030204" pitchFamily="34" charset="0"/>
                        </a:rPr>
                        <a:t>0,656829</a:t>
                      </a:r>
                      <a:endParaRPr lang="es-ES" sz="1100" b="0" i="0" u="none" strike="noStrike" dirty="0">
                        <a:solidFill>
                          <a:srgbClr val="000000"/>
                        </a:solidFill>
                        <a:effectLst/>
                        <a:latin typeface="Calibri" panose="020F0502020204030204" pitchFamily="34"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2380034554"/>
                  </a:ext>
                </a:extLst>
              </a:tr>
              <a:tr h="190500">
                <a:tc>
                  <a:txBody>
                    <a:bodyPr/>
                    <a:lstStyle/>
                    <a:p>
                      <a:pPr algn="l" fontAlgn="b"/>
                      <a:r>
                        <a:rPr lang="es-ES" sz="1100" b="0" i="0" u="none" strike="noStrike" dirty="0">
                          <a:solidFill>
                            <a:srgbClr val="000000"/>
                          </a:solidFill>
                          <a:effectLst/>
                          <a:latin typeface="Calibri" panose="020F0502020204030204" pitchFamily="34" charset="0"/>
                        </a:rPr>
                        <a:t>Sector</a:t>
                      </a:r>
                    </a:p>
                  </a:txBody>
                  <a:tcPr marL="9525" marR="9525" marT="9525" marB="0" anchor="b">
                    <a:lnL>
                      <a:noFill/>
                    </a:lnL>
                    <a:lnR>
                      <a:noFill/>
                    </a:lnR>
                    <a:lnT>
                      <a:noFill/>
                    </a:lnT>
                    <a:lnB>
                      <a:noFill/>
                    </a:lnB>
                  </a:tcPr>
                </a:tc>
                <a:tc>
                  <a:txBody>
                    <a:bodyPr/>
                    <a:lstStyle/>
                    <a:p>
                      <a:pPr algn="ctr" fontAlgn="ctr"/>
                      <a:r>
                        <a:rPr lang="es-ES" sz="1100" b="0" i="0" u="none" strike="noStrike" dirty="0" smtClean="0">
                          <a:solidFill>
                            <a:srgbClr val="000000"/>
                          </a:solidFill>
                          <a:effectLst/>
                          <a:latin typeface="Calibri" panose="020F0502020204030204" pitchFamily="34" charset="0"/>
                        </a:rPr>
                        <a:t>1,6893</a:t>
                      </a:r>
                      <a:endParaRPr lang="es-ES" sz="1100" b="0" i="0" u="none" strike="noStrike" dirty="0">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fontAlgn="ctr"/>
                      <a:r>
                        <a:rPr lang="es-ES" sz="1100" b="0" i="0" u="none" strike="noStrike" dirty="0" smtClean="0">
                          <a:solidFill>
                            <a:srgbClr val="000000"/>
                          </a:solidFill>
                          <a:effectLst/>
                          <a:latin typeface="Calibri" panose="020F0502020204030204" pitchFamily="34" charset="0"/>
                        </a:rPr>
                        <a:t>0,5507</a:t>
                      </a:r>
                      <a:endParaRPr lang="es-ES" sz="1100" b="0" i="0" u="none" strike="noStrike" dirty="0">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fontAlgn="ctr"/>
                      <a:r>
                        <a:rPr lang="es-ES" sz="1100" b="0" i="0" u="none" strike="noStrike" dirty="0" smtClean="0">
                          <a:solidFill>
                            <a:srgbClr val="000000"/>
                          </a:solidFill>
                          <a:effectLst/>
                          <a:latin typeface="Calibri" panose="020F0502020204030204" pitchFamily="34" charset="0"/>
                        </a:rPr>
                        <a:t>3,067</a:t>
                      </a:r>
                      <a:endParaRPr lang="es-ES" sz="1100" b="0" i="0" u="none" strike="noStrike" dirty="0">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fontAlgn="ctr"/>
                      <a:r>
                        <a:rPr lang="es-ES" sz="1100" b="0" i="0" u="none" strike="noStrike" dirty="0" smtClean="0">
                          <a:solidFill>
                            <a:srgbClr val="000000"/>
                          </a:solidFill>
                          <a:effectLst/>
                          <a:latin typeface="Calibri" panose="020F0502020204030204" pitchFamily="34" charset="0"/>
                        </a:rPr>
                        <a:t>    0,002159**</a:t>
                      </a:r>
                      <a:endParaRPr lang="es-ES" sz="1100" b="0" i="0" u="none" strike="noStrike" dirty="0">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extLst>
                  <a:ext uri="{0D108BD9-81ED-4DB2-BD59-A6C34878D82A}">
                    <a16:rowId xmlns:a16="http://schemas.microsoft.com/office/drawing/2014/main" xmlns="" val="3712467736"/>
                  </a:ext>
                </a:extLst>
              </a:tr>
              <a:tr h="190500">
                <a:tc>
                  <a:txBody>
                    <a:bodyPr/>
                    <a:lstStyle/>
                    <a:p>
                      <a:pPr algn="l" fontAlgn="b"/>
                      <a:r>
                        <a:rPr lang="es-ES" sz="1100" b="0" i="0" u="none" strike="noStrike">
                          <a:solidFill>
                            <a:srgbClr val="000000"/>
                          </a:solidFill>
                          <a:effectLst/>
                          <a:latin typeface="Calibri" panose="020F0502020204030204" pitchFamily="34" charset="0"/>
                        </a:rPr>
                        <a:t>Revenue</a:t>
                      </a:r>
                    </a:p>
                  </a:txBody>
                  <a:tcPr marL="9525" marR="9525" marT="9525" marB="0" anchor="b">
                    <a:lnL>
                      <a:noFill/>
                    </a:lnL>
                    <a:lnR>
                      <a:noFill/>
                    </a:lnR>
                    <a:lnT>
                      <a:noFill/>
                    </a:lnT>
                    <a:lnB>
                      <a:noFill/>
                    </a:lnB>
                  </a:tcPr>
                </a:tc>
                <a:tc>
                  <a:txBody>
                    <a:bodyPr/>
                    <a:lstStyle/>
                    <a:p>
                      <a:pPr algn="ctr" fontAlgn="ctr"/>
                      <a:r>
                        <a:rPr lang="es-ES" sz="1100" b="0" i="0" u="none" strike="noStrike" dirty="0" smtClean="0">
                          <a:solidFill>
                            <a:srgbClr val="000000"/>
                          </a:solidFill>
                          <a:effectLst/>
                          <a:latin typeface="Calibri" panose="020F0502020204030204" pitchFamily="34" charset="0"/>
                        </a:rPr>
                        <a:t>1,1927</a:t>
                      </a:r>
                      <a:endParaRPr lang="es-ES" sz="1100" b="0" i="0" u="none" strike="noStrike" dirty="0">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fontAlgn="ctr"/>
                      <a:r>
                        <a:rPr lang="es-ES" sz="1100" b="0" i="0" u="none" strike="noStrike" dirty="0" smtClean="0">
                          <a:solidFill>
                            <a:srgbClr val="000000"/>
                          </a:solidFill>
                          <a:effectLst/>
                          <a:latin typeface="Calibri" panose="020F0502020204030204" pitchFamily="34" charset="0"/>
                        </a:rPr>
                        <a:t>0,3268</a:t>
                      </a:r>
                      <a:endParaRPr lang="es-ES" sz="1100" b="0" i="0" u="none" strike="noStrike" dirty="0">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fontAlgn="ctr"/>
                      <a:r>
                        <a:rPr lang="es-ES" sz="1100" b="0" i="0" u="none" strike="noStrike" dirty="0" smtClean="0">
                          <a:solidFill>
                            <a:srgbClr val="000000"/>
                          </a:solidFill>
                          <a:effectLst/>
                          <a:latin typeface="Calibri" panose="020F0502020204030204" pitchFamily="34" charset="0"/>
                        </a:rPr>
                        <a:t>3,650</a:t>
                      </a:r>
                      <a:endParaRPr lang="es-ES" sz="1100" b="0" i="0" u="none" strike="noStrike" dirty="0">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fontAlgn="ctr"/>
                      <a:r>
                        <a:rPr lang="es-ES" sz="1100" b="0" i="0" u="none" strike="noStrike" dirty="0" smtClean="0">
                          <a:solidFill>
                            <a:srgbClr val="000000"/>
                          </a:solidFill>
                          <a:effectLst/>
                          <a:latin typeface="Calibri" panose="020F0502020204030204" pitchFamily="34" charset="0"/>
                        </a:rPr>
                        <a:t>      0,000263***</a:t>
                      </a:r>
                      <a:endParaRPr lang="es-ES" sz="1100" b="0" i="0" u="none" strike="noStrike" dirty="0">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extLst>
                  <a:ext uri="{0D108BD9-81ED-4DB2-BD59-A6C34878D82A}">
                    <a16:rowId xmlns:a16="http://schemas.microsoft.com/office/drawing/2014/main" xmlns="" val="2534838202"/>
                  </a:ext>
                </a:extLst>
              </a:tr>
              <a:tr h="200025">
                <a:tc>
                  <a:txBody>
                    <a:bodyPr/>
                    <a:lstStyle/>
                    <a:p>
                      <a:pPr algn="l" fontAlgn="b"/>
                      <a:r>
                        <a:rPr lang="es-ES" sz="1100" b="0" i="0" u="none" strike="noStrike" dirty="0">
                          <a:solidFill>
                            <a:srgbClr val="000000"/>
                          </a:solidFill>
                          <a:effectLst/>
                          <a:latin typeface="Calibri" panose="020F0502020204030204" pitchFamily="34" charset="0"/>
                        </a:rPr>
                        <a:t>Region</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s-ES" sz="1100" b="0" i="0" u="none" strike="noStrike" dirty="0">
                          <a:solidFill>
                            <a:srgbClr val="000000"/>
                          </a:solidFill>
                          <a:effectLst/>
                          <a:latin typeface="Calibri" panose="020F0502020204030204" pitchFamily="34" charset="0"/>
                        </a:rPr>
                        <a:t>-</a:t>
                      </a:r>
                      <a:r>
                        <a:rPr lang="es-ES" sz="1100" b="0" i="0" u="none" strike="noStrike" dirty="0" smtClean="0">
                          <a:solidFill>
                            <a:srgbClr val="000000"/>
                          </a:solidFill>
                          <a:effectLst/>
                          <a:latin typeface="Calibri" panose="020F0502020204030204" pitchFamily="34" charset="0"/>
                        </a:rPr>
                        <a:t>1,0034</a:t>
                      </a:r>
                      <a:endParaRPr lang="es-ES" sz="1100" b="0" i="0" u="none" strike="noStrike" dirty="0">
                        <a:solidFill>
                          <a:srgbClr val="000000"/>
                        </a:solidFill>
                        <a:effectLst/>
                        <a:latin typeface="Calibri" panose="020F0502020204030204" pitchFamily="34" charset="0"/>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s-ES" sz="1100" b="0" i="0" u="none" strike="noStrike" dirty="0" smtClean="0">
                          <a:solidFill>
                            <a:srgbClr val="000000"/>
                          </a:solidFill>
                          <a:effectLst/>
                          <a:latin typeface="Calibri" panose="020F0502020204030204" pitchFamily="34" charset="0"/>
                        </a:rPr>
                        <a:t>0,3267 </a:t>
                      </a:r>
                      <a:endParaRPr lang="es-ES" sz="1100" b="0" i="0" u="none" strike="noStrike" dirty="0">
                        <a:solidFill>
                          <a:srgbClr val="000000"/>
                        </a:solidFill>
                        <a:effectLst/>
                        <a:latin typeface="Calibri" panose="020F0502020204030204" pitchFamily="34" charset="0"/>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s-ES" sz="1100" b="0" i="0" u="none" strike="noStrike" dirty="0">
                          <a:solidFill>
                            <a:srgbClr val="000000"/>
                          </a:solidFill>
                          <a:effectLst/>
                          <a:latin typeface="Calibri" panose="020F0502020204030204" pitchFamily="34" charset="0"/>
                        </a:rPr>
                        <a:t>-</a:t>
                      </a:r>
                      <a:r>
                        <a:rPr lang="es-ES" sz="1100" b="0" i="0" u="none" strike="noStrike" dirty="0" smtClean="0">
                          <a:solidFill>
                            <a:srgbClr val="000000"/>
                          </a:solidFill>
                          <a:effectLst/>
                          <a:latin typeface="Calibri" panose="020F0502020204030204" pitchFamily="34" charset="0"/>
                        </a:rPr>
                        <a:t>3,071</a:t>
                      </a:r>
                      <a:endParaRPr lang="es-ES" sz="1100" b="0" i="0" u="none" strike="noStrike" dirty="0">
                        <a:solidFill>
                          <a:srgbClr val="000000"/>
                        </a:solidFill>
                        <a:effectLst/>
                        <a:latin typeface="Calibri" panose="020F0502020204030204" pitchFamily="34" charset="0"/>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s-ES" sz="1100" b="0" i="0" u="none" strike="noStrike" dirty="0" smtClean="0">
                          <a:solidFill>
                            <a:srgbClr val="000000"/>
                          </a:solidFill>
                          <a:effectLst/>
                          <a:latin typeface="Calibri" panose="020F0502020204030204" pitchFamily="34" charset="0"/>
                        </a:rPr>
                        <a:t>    0,002133**</a:t>
                      </a:r>
                      <a:endParaRPr lang="es-ES" sz="1100" b="0" i="0" u="none" strike="noStrike" dirty="0">
                        <a:solidFill>
                          <a:srgbClr val="000000"/>
                        </a:solidFill>
                        <a:effectLst/>
                        <a:latin typeface="Calibri" panose="020F0502020204030204" pitchFamily="34" charset="0"/>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243877131"/>
                  </a:ext>
                </a:extLst>
              </a:tr>
              <a:tr h="190500">
                <a:tc>
                  <a:txBody>
                    <a:bodyPr/>
                    <a:lstStyle/>
                    <a:p>
                      <a:pPr algn="l" fontAlgn="b"/>
                      <a:r>
                        <a:rPr lang="es-ES" sz="1100" b="0" i="0" u="none" strike="noStrike" dirty="0" smtClean="0">
                          <a:solidFill>
                            <a:srgbClr val="000000"/>
                          </a:solidFill>
                          <a:effectLst/>
                          <a:latin typeface="Calibri" panose="020F0502020204030204" pitchFamily="34" charset="0"/>
                        </a:rPr>
                        <a:t>***</a:t>
                      </a:r>
                      <a:r>
                        <a:rPr lang="es-ES" sz="1100" b="0" i="0" u="none" strike="noStrike" dirty="0" err="1" smtClean="0">
                          <a:solidFill>
                            <a:srgbClr val="000000"/>
                          </a:solidFill>
                          <a:effectLst/>
                          <a:latin typeface="Calibri" panose="020F0502020204030204" pitchFamily="34" charset="0"/>
                        </a:rPr>
                        <a:t>Significant</a:t>
                      </a:r>
                      <a:r>
                        <a:rPr lang="es-ES" sz="1100" b="0" i="0" u="none" strike="noStrike" baseline="0" dirty="0" smtClean="0">
                          <a:solidFill>
                            <a:srgbClr val="000000"/>
                          </a:solidFill>
                          <a:effectLst/>
                          <a:latin typeface="Calibri" panose="020F0502020204030204" pitchFamily="34" charset="0"/>
                        </a:rPr>
                        <a:t> at p&lt;0,001</a:t>
                      </a:r>
                      <a:endParaRPr lang="es-ES" sz="1100" b="0" i="0" u="none" strike="noStrike" dirty="0">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s-ES" sz="1100" b="0" i="0" u="none" strike="noStrike">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s-ES" sz="1100" b="0" i="0" u="none" strike="noStrike">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s-ES" sz="1100" b="0" i="0" u="none" strike="noStrike">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s-ES" sz="1100" b="0" i="0" u="none" strike="noStrike">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3385791541"/>
                  </a:ext>
                </a:extLst>
              </a:tr>
              <a:tr h="190500">
                <a:tc>
                  <a:txBody>
                    <a:bodyPr/>
                    <a:lstStyle/>
                    <a:p>
                      <a:pPr algn="l" fontAlgn="b"/>
                      <a:r>
                        <a:rPr lang="es-ES" sz="1100" b="0" i="0" u="none" strike="noStrike" dirty="0">
                          <a:solidFill>
                            <a:srgbClr val="000000"/>
                          </a:solidFill>
                          <a:effectLst/>
                          <a:latin typeface="Calibri" panose="020F0502020204030204" pitchFamily="34" charset="0"/>
                        </a:rPr>
                        <a:t>**</a:t>
                      </a:r>
                      <a:r>
                        <a:rPr lang="es-ES" sz="1100" b="0" i="0" u="none" strike="noStrike" dirty="0" err="1">
                          <a:solidFill>
                            <a:srgbClr val="000000"/>
                          </a:solidFill>
                          <a:effectLst/>
                          <a:latin typeface="Calibri" panose="020F0502020204030204" pitchFamily="34" charset="0"/>
                        </a:rPr>
                        <a:t>Significant</a:t>
                      </a:r>
                      <a:r>
                        <a:rPr lang="es-ES" sz="1100" b="0" i="0" u="none" strike="noStrike" dirty="0">
                          <a:solidFill>
                            <a:srgbClr val="000000"/>
                          </a:solidFill>
                          <a:effectLst/>
                          <a:latin typeface="Calibri" panose="020F0502020204030204" pitchFamily="34" charset="0"/>
                        </a:rPr>
                        <a:t> at </a:t>
                      </a:r>
                      <a:r>
                        <a:rPr lang="es-ES" sz="1100" b="0" i="0" u="none" strike="noStrike" dirty="0" smtClean="0">
                          <a:solidFill>
                            <a:srgbClr val="000000"/>
                          </a:solidFill>
                          <a:effectLst/>
                          <a:latin typeface="Calibri" panose="020F0502020204030204" pitchFamily="34" charset="0"/>
                        </a:rPr>
                        <a:t>p&lt;0,01</a:t>
                      </a:r>
                      <a:endParaRPr lang="es-E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s-E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s-E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s-E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s-E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xmlns="" val="2817520656"/>
                  </a:ext>
                </a:extLst>
              </a:tr>
              <a:tr h="190500">
                <a:tc>
                  <a:txBody>
                    <a:bodyPr/>
                    <a:lstStyle/>
                    <a:p>
                      <a:pPr algn="l" fontAlgn="b"/>
                      <a:endParaRPr lang="es-E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s-E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s-E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s-E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s-E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xmlns="" val="3988153567"/>
                  </a:ext>
                </a:extLst>
              </a:tr>
            </a:tbl>
          </a:graphicData>
        </a:graphic>
      </p:graphicFrame>
      <p:sp>
        <p:nvSpPr>
          <p:cNvPr id="7" name="CuadroTexto 6"/>
          <p:cNvSpPr txBox="1"/>
          <p:nvPr/>
        </p:nvSpPr>
        <p:spPr>
          <a:xfrm>
            <a:off x="1568151" y="4006133"/>
            <a:ext cx="7110101" cy="307777"/>
          </a:xfrm>
          <a:prstGeom prst="rect">
            <a:avLst/>
          </a:prstGeom>
          <a:noFill/>
        </p:spPr>
        <p:txBody>
          <a:bodyPr wrap="square" rtlCol="0">
            <a:spAutoFit/>
          </a:bodyPr>
          <a:lstStyle/>
          <a:p>
            <a:r>
              <a:rPr lang="es-ES" sz="1400" b="1" dirty="0" err="1" smtClean="0"/>
              <a:t>Table</a:t>
            </a:r>
            <a:r>
              <a:rPr lang="es-ES" sz="1400" b="1" dirty="0" smtClean="0"/>
              <a:t> 2</a:t>
            </a:r>
            <a:r>
              <a:rPr lang="es-ES" sz="1400" dirty="0" smtClean="0"/>
              <a:t>- </a:t>
            </a:r>
            <a:r>
              <a:rPr lang="es-ES" sz="1400" i="1" dirty="0" err="1" smtClean="0"/>
              <a:t>Multivariate</a:t>
            </a:r>
            <a:r>
              <a:rPr lang="es-ES" sz="1400" i="1" dirty="0" smtClean="0"/>
              <a:t> </a:t>
            </a:r>
            <a:r>
              <a:rPr lang="es-ES" sz="1400" i="1" dirty="0" err="1" smtClean="0"/>
              <a:t>statistics</a:t>
            </a:r>
            <a:r>
              <a:rPr lang="es-ES" sz="1400" i="1" dirty="0" smtClean="0"/>
              <a:t> – </a:t>
            </a:r>
            <a:r>
              <a:rPr lang="es-ES" sz="1400" i="1" dirty="0" err="1" smtClean="0"/>
              <a:t>Generalised</a:t>
            </a:r>
            <a:r>
              <a:rPr lang="es-ES" sz="1400" i="1" dirty="0" smtClean="0"/>
              <a:t> Linear </a:t>
            </a:r>
            <a:r>
              <a:rPr lang="es-ES" sz="1400" i="1" dirty="0" err="1" smtClean="0"/>
              <a:t>Model</a:t>
            </a:r>
            <a:r>
              <a:rPr lang="es-ES" sz="1400" i="1" dirty="0" smtClean="0"/>
              <a:t> (Binomial)</a:t>
            </a:r>
            <a:endParaRPr lang="es-ES" sz="1400" i="1" dirty="0"/>
          </a:p>
        </p:txBody>
      </p:sp>
      <p:graphicFrame>
        <p:nvGraphicFramePr>
          <p:cNvPr id="9" name="Tabla 8"/>
          <p:cNvGraphicFramePr>
            <a:graphicFrameLocks noGrp="1"/>
          </p:cNvGraphicFramePr>
          <p:nvPr>
            <p:extLst>
              <p:ext uri="{D42A27DB-BD31-4B8C-83A1-F6EECF244321}">
                <p14:modId xmlns:p14="http://schemas.microsoft.com/office/powerpoint/2010/main" val="3864653504"/>
              </p:ext>
            </p:extLst>
          </p:nvPr>
        </p:nvGraphicFramePr>
        <p:xfrm>
          <a:off x="1568152" y="4313910"/>
          <a:ext cx="7580119" cy="1924050"/>
        </p:xfrm>
        <a:graphic>
          <a:graphicData uri="http://schemas.openxmlformats.org/drawingml/2006/table">
            <a:tbl>
              <a:tblPr/>
              <a:tblGrid>
                <a:gridCol w="2978784">
                  <a:extLst>
                    <a:ext uri="{9D8B030D-6E8A-4147-A177-3AD203B41FA5}">
                      <a16:colId xmlns:a16="http://schemas.microsoft.com/office/drawing/2014/main" xmlns="" val="3571859812"/>
                    </a:ext>
                  </a:extLst>
                </a:gridCol>
                <a:gridCol w="1228010">
                  <a:extLst>
                    <a:ext uri="{9D8B030D-6E8A-4147-A177-3AD203B41FA5}">
                      <a16:colId xmlns:a16="http://schemas.microsoft.com/office/drawing/2014/main" xmlns="" val="646867061"/>
                    </a:ext>
                  </a:extLst>
                </a:gridCol>
                <a:gridCol w="1006081">
                  <a:extLst>
                    <a:ext uri="{9D8B030D-6E8A-4147-A177-3AD203B41FA5}">
                      <a16:colId xmlns:a16="http://schemas.microsoft.com/office/drawing/2014/main" xmlns="" val="2048349440"/>
                    </a:ext>
                  </a:extLst>
                </a:gridCol>
                <a:gridCol w="1183622">
                  <a:extLst>
                    <a:ext uri="{9D8B030D-6E8A-4147-A177-3AD203B41FA5}">
                      <a16:colId xmlns:a16="http://schemas.microsoft.com/office/drawing/2014/main" xmlns="" val="183179023"/>
                    </a:ext>
                  </a:extLst>
                </a:gridCol>
                <a:gridCol w="1183622">
                  <a:extLst>
                    <a:ext uri="{9D8B030D-6E8A-4147-A177-3AD203B41FA5}">
                      <a16:colId xmlns:a16="http://schemas.microsoft.com/office/drawing/2014/main" xmlns="" val="2109971011"/>
                    </a:ext>
                  </a:extLst>
                </a:gridCol>
              </a:tblGrid>
              <a:tr h="190500">
                <a:tc rowSpan="3">
                  <a:txBody>
                    <a:bodyPr/>
                    <a:lstStyle/>
                    <a:p>
                      <a:pPr algn="ctr" fontAlgn="ctr"/>
                      <a:r>
                        <a:rPr lang="es-ES" sz="1100" b="1" i="0" u="none" strike="noStrike" dirty="0">
                          <a:solidFill>
                            <a:srgbClr val="000000"/>
                          </a:solidFill>
                          <a:effectLst/>
                          <a:latin typeface="Calibri" panose="020F0502020204030204" pitchFamily="34" charset="0"/>
                        </a:rPr>
                        <a:t>Independent variable</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fontAlgn="ctr"/>
                      <a:r>
                        <a:rPr lang="es-ES" sz="1100" b="1" i="0" u="none" strike="noStrike" dirty="0" err="1">
                          <a:solidFill>
                            <a:srgbClr val="000000"/>
                          </a:solidFill>
                          <a:effectLst/>
                          <a:latin typeface="Calibri" panose="020F0502020204030204" pitchFamily="34" charset="0"/>
                        </a:rPr>
                        <a:t>Dependent</a:t>
                      </a:r>
                      <a:r>
                        <a:rPr lang="es-ES" sz="1100" b="1" i="0" u="none" strike="noStrike" dirty="0">
                          <a:solidFill>
                            <a:srgbClr val="000000"/>
                          </a:solidFill>
                          <a:effectLst/>
                          <a:latin typeface="Calibri" panose="020F0502020204030204" pitchFamily="34" charset="0"/>
                        </a:rPr>
                        <a:t> variable</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xmlns="" val="3593092762"/>
                  </a:ext>
                </a:extLst>
              </a:tr>
              <a:tr h="190500">
                <a:tc vMerge="1">
                  <a:txBody>
                    <a:bodyPr/>
                    <a:lstStyle/>
                    <a:p>
                      <a:endParaRPr lang="es-ES"/>
                    </a:p>
                  </a:txBody>
                  <a:tcPr/>
                </a:tc>
                <a:tc gridSpan="4">
                  <a:txBody>
                    <a:bodyPr/>
                    <a:lstStyle/>
                    <a:p>
                      <a:pPr algn="ctr" fontAlgn="ctr"/>
                      <a:r>
                        <a:rPr lang="es-ES" sz="1100" b="0" i="0" u="none" strike="noStrike">
                          <a:solidFill>
                            <a:srgbClr val="000000"/>
                          </a:solidFill>
                          <a:effectLst/>
                          <a:latin typeface="Calibri" panose="020F0502020204030204" pitchFamily="34" charset="0"/>
                        </a:rPr>
                        <a:t>Ethics</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xmlns="" val="6303455"/>
                  </a:ext>
                </a:extLst>
              </a:tr>
              <a:tr h="200025">
                <a:tc vMerge="1">
                  <a:txBody>
                    <a:bodyPr/>
                    <a:lstStyle/>
                    <a:p>
                      <a:endParaRPr lang="es-ES"/>
                    </a:p>
                  </a:txBody>
                  <a:tcPr/>
                </a:tc>
                <a:tc>
                  <a:txBody>
                    <a:bodyPr/>
                    <a:lstStyle/>
                    <a:p>
                      <a:pPr algn="ctr" fontAlgn="ctr"/>
                      <a:r>
                        <a:rPr lang="es-ES" sz="1100" b="0" i="0" u="none" strike="noStrike">
                          <a:solidFill>
                            <a:srgbClr val="000000"/>
                          </a:solidFill>
                          <a:effectLst/>
                          <a:latin typeface="Calibri" panose="020F0502020204030204" pitchFamily="34" charset="0"/>
                        </a:rPr>
                        <a:t>Estimate</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1100" b="0" i="0" u="none" strike="noStrike">
                          <a:solidFill>
                            <a:srgbClr val="000000"/>
                          </a:solidFill>
                          <a:effectLst/>
                          <a:latin typeface="Calibri" panose="020F0502020204030204" pitchFamily="34" charset="0"/>
                        </a:rPr>
                        <a:t>Std.Error</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1100" b="0" i="0" u="none" strike="noStrike">
                          <a:solidFill>
                            <a:srgbClr val="000000"/>
                          </a:solidFill>
                          <a:effectLst/>
                          <a:latin typeface="Calibri" panose="020F0502020204030204" pitchFamily="34" charset="0"/>
                        </a:rPr>
                        <a:t>z value</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1100" b="0" i="0" u="none" strike="noStrike">
                          <a:solidFill>
                            <a:srgbClr val="000000"/>
                          </a:solidFill>
                          <a:effectLst/>
                          <a:latin typeface="Calibri" panose="020F0502020204030204" pitchFamily="34" charset="0"/>
                        </a:rPr>
                        <a:t>Pr (&gt;│z│)</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927121551"/>
                  </a:ext>
                </a:extLst>
              </a:tr>
              <a:tr h="190500">
                <a:tc>
                  <a:txBody>
                    <a:bodyPr/>
                    <a:lstStyle/>
                    <a:p>
                      <a:pPr algn="l" fontAlgn="b"/>
                      <a:r>
                        <a:rPr lang="es-ES" sz="1100" b="0" i="0" u="none" strike="noStrike">
                          <a:solidFill>
                            <a:srgbClr val="000000"/>
                          </a:solidFill>
                          <a:effectLst/>
                          <a:latin typeface="Calibri" panose="020F0502020204030204" pitchFamily="34" charset="0"/>
                        </a:rPr>
                        <a:t>(Intercept)</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s-ES" sz="1100" b="0" i="0" u="none" strike="noStrike">
                          <a:solidFill>
                            <a:srgbClr val="000000"/>
                          </a:solidFill>
                          <a:effectLst/>
                          <a:latin typeface="Calibri" panose="020F0502020204030204" pitchFamily="34" charset="0"/>
                        </a:rPr>
                        <a:t>-6,5724</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s-ES" sz="1100" b="0" i="0" u="none" strike="noStrike">
                          <a:solidFill>
                            <a:srgbClr val="000000"/>
                          </a:solidFill>
                          <a:effectLst/>
                          <a:latin typeface="Calibri" panose="020F0502020204030204" pitchFamily="34" charset="0"/>
                        </a:rPr>
                        <a:t>1,2777</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s-ES" sz="1100" b="0" i="0" u="none" strike="noStrike">
                          <a:solidFill>
                            <a:srgbClr val="000000"/>
                          </a:solidFill>
                          <a:effectLst/>
                          <a:latin typeface="Calibri" panose="020F0502020204030204" pitchFamily="34" charset="0"/>
                        </a:rPr>
                        <a:t>-5,144</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s-ES" sz="1100" b="0" i="0" u="none" strike="noStrike">
                          <a:solidFill>
                            <a:srgbClr val="000000"/>
                          </a:solidFill>
                          <a:effectLst/>
                          <a:latin typeface="Calibri" panose="020F0502020204030204" pitchFamily="34" charset="0"/>
                        </a:rPr>
                        <a:t>2,69e-07***</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069730787"/>
                  </a:ext>
                </a:extLst>
              </a:tr>
              <a:tr h="190500">
                <a:tc>
                  <a:txBody>
                    <a:bodyPr/>
                    <a:lstStyle/>
                    <a:p>
                      <a:pPr algn="l" fontAlgn="b"/>
                      <a:r>
                        <a:rPr lang="es-ES" sz="1100" b="0" i="0" u="none" strike="noStrike" dirty="0">
                          <a:solidFill>
                            <a:srgbClr val="000000"/>
                          </a:solidFill>
                          <a:effectLst/>
                          <a:latin typeface="Calibri" panose="020F0502020204030204" pitchFamily="34" charset="0"/>
                        </a:rPr>
                        <a:t>Sector</a:t>
                      </a:r>
                    </a:p>
                  </a:txBody>
                  <a:tcPr marL="9525" marR="9525" marT="9525" marB="0" anchor="b">
                    <a:lnL>
                      <a:noFill/>
                    </a:lnL>
                    <a:lnR>
                      <a:noFill/>
                    </a:lnR>
                    <a:lnT>
                      <a:noFill/>
                    </a:lnT>
                    <a:lnB>
                      <a:noFill/>
                    </a:lnB>
                  </a:tcPr>
                </a:tc>
                <a:tc>
                  <a:txBody>
                    <a:bodyPr/>
                    <a:lstStyle/>
                    <a:p>
                      <a:pPr algn="ctr" fontAlgn="ctr"/>
                      <a:r>
                        <a:rPr lang="es-ES" sz="1100" b="0" i="0" u="none" strike="noStrike">
                          <a:solidFill>
                            <a:srgbClr val="000000"/>
                          </a:solidFill>
                          <a:effectLst/>
                          <a:latin typeface="Calibri" panose="020F0502020204030204" pitchFamily="34" charset="0"/>
                        </a:rPr>
                        <a:t>4,0653</a:t>
                      </a:r>
                    </a:p>
                  </a:txBody>
                  <a:tcPr marL="9525" marR="9525" marT="9525" marB="0" anchor="ctr">
                    <a:lnL>
                      <a:noFill/>
                    </a:lnL>
                    <a:lnR>
                      <a:noFill/>
                    </a:lnR>
                    <a:lnT>
                      <a:noFill/>
                    </a:lnT>
                    <a:lnB>
                      <a:noFill/>
                    </a:lnB>
                  </a:tcPr>
                </a:tc>
                <a:tc>
                  <a:txBody>
                    <a:bodyPr/>
                    <a:lstStyle/>
                    <a:p>
                      <a:pPr algn="ctr" fontAlgn="ctr"/>
                      <a:r>
                        <a:rPr lang="es-ES" sz="1100" b="0" i="0" u="none" strike="noStrike">
                          <a:solidFill>
                            <a:srgbClr val="000000"/>
                          </a:solidFill>
                          <a:effectLst/>
                          <a:latin typeface="Calibri" panose="020F0502020204030204" pitchFamily="34" charset="0"/>
                        </a:rPr>
                        <a:t>0,8972</a:t>
                      </a:r>
                    </a:p>
                  </a:txBody>
                  <a:tcPr marL="9525" marR="9525" marT="9525" marB="0" anchor="ctr">
                    <a:lnL>
                      <a:noFill/>
                    </a:lnL>
                    <a:lnR>
                      <a:noFill/>
                    </a:lnR>
                    <a:lnT>
                      <a:noFill/>
                    </a:lnT>
                    <a:lnB>
                      <a:noFill/>
                    </a:lnB>
                  </a:tcPr>
                </a:tc>
                <a:tc>
                  <a:txBody>
                    <a:bodyPr/>
                    <a:lstStyle/>
                    <a:p>
                      <a:pPr algn="ctr" fontAlgn="ctr"/>
                      <a:r>
                        <a:rPr lang="es-ES" sz="1100" b="0" i="0" u="none" strike="noStrike">
                          <a:solidFill>
                            <a:srgbClr val="000000"/>
                          </a:solidFill>
                          <a:effectLst/>
                          <a:latin typeface="Calibri" panose="020F0502020204030204" pitchFamily="34" charset="0"/>
                        </a:rPr>
                        <a:t>4,531</a:t>
                      </a:r>
                    </a:p>
                  </a:txBody>
                  <a:tcPr marL="9525" marR="9525" marT="9525" marB="0" anchor="ctr">
                    <a:lnL>
                      <a:noFill/>
                    </a:lnL>
                    <a:lnR>
                      <a:noFill/>
                    </a:lnR>
                    <a:lnT>
                      <a:noFill/>
                    </a:lnT>
                    <a:lnB>
                      <a:noFill/>
                    </a:lnB>
                  </a:tcPr>
                </a:tc>
                <a:tc>
                  <a:txBody>
                    <a:bodyPr/>
                    <a:lstStyle/>
                    <a:p>
                      <a:pPr algn="ctr" fontAlgn="ctr"/>
                      <a:r>
                        <a:rPr lang="es-ES" sz="1100" b="0" i="0" u="none" strike="noStrike">
                          <a:solidFill>
                            <a:srgbClr val="000000"/>
                          </a:solidFill>
                          <a:effectLst/>
                          <a:latin typeface="Calibri" panose="020F0502020204030204" pitchFamily="34" charset="0"/>
                        </a:rPr>
                        <a:t>5,87e-06***</a:t>
                      </a:r>
                    </a:p>
                  </a:txBody>
                  <a:tcPr marL="9525" marR="9525" marT="9525" marB="0" anchor="ctr">
                    <a:lnL>
                      <a:noFill/>
                    </a:lnL>
                    <a:lnR>
                      <a:noFill/>
                    </a:lnR>
                    <a:lnT>
                      <a:noFill/>
                    </a:lnT>
                    <a:lnB>
                      <a:noFill/>
                    </a:lnB>
                  </a:tcPr>
                </a:tc>
                <a:extLst>
                  <a:ext uri="{0D108BD9-81ED-4DB2-BD59-A6C34878D82A}">
                    <a16:rowId xmlns:a16="http://schemas.microsoft.com/office/drawing/2014/main" xmlns="" val="423670458"/>
                  </a:ext>
                </a:extLst>
              </a:tr>
              <a:tr h="190500">
                <a:tc>
                  <a:txBody>
                    <a:bodyPr/>
                    <a:lstStyle/>
                    <a:p>
                      <a:pPr algn="l" fontAlgn="b"/>
                      <a:r>
                        <a:rPr lang="es-ES" sz="1100" b="0" i="0" u="none" strike="noStrike">
                          <a:solidFill>
                            <a:srgbClr val="000000"/>
                          </a:solidFill>
                          <a:effectLst/>
                          <a:latin typeface="Calibri" panose="020F0502020204030204" pitchFamily="34" charset="0"/>
                        </a:rPr>
                        <a:t>Revenue</a:t>
                      </a:r>
                    </a:p>
                  </a:txBody>
                  <a:tcPr marL="9525" marR="9525" marT="9525" marB="0" anchor="b">
                    <a:lnL>
                      <a:noFill/>
                    </a:lnL>
                    <a:lnR>
                      <a:noFill/>
                    </a:lnR>
                    <a:lnT>
                      <a:noFill/>
                    </a:lnT>
                    <a:lnB>
                      <a:noFill/>
                    </a:lnB>
                  </a:tcPr>
                </a:tc>
                <a:tc>
                  <a:txBody>
                    <a:bodyPr/>
                    <a:lstStyle/>
                    <a:p>
                      <a:pPr algn="ctr" fontAlgn="ctr"/>
                      <a:r>
                        <a:rPr lang="es-ES" sz="1100" b="0" i="0" u="none" strike="noStrike">
                          <a:solidFill>
                            <a:srgbClr val="000000"/>
                          </a:solidFill>
                          <a:effectLst/>
                          <a:latin typeface="Calibri" panose="020F0502020204030204" pitchFamily="34" charset="0"/>
                        </a:rPr>
                        <a:t>1,2173</a:t>
                      </a:r>
                    </a:p>
                  </a:txBody>
                  <a:tcPr marL="9525" marR="9525" marT="9525" marB="0" anchor="ctr">
                    <a:lnL>
                      <a:noFill/>
                    </a:lnL>
                    <a:lnR>
                      <a:noFill/>
                    </a:lnR>
                    <a:lnT>
                      <a:noFill/>
                    </a:lnT>
                    <a:lnB>
                      <a:noFill/>
                    </a:lnB>
                  </a:tcPr>
                </a:tc>
                <a:tc>
                  <a:txBody>
                    <a:bodyPr/>
                    <a:lstStyle/>
                    <a:p>
                      <a:pPr algn="ctr" fontAlgn="ctr"/>
                      <a:r>
                        <a:rPr lang="es-ES" sz="1100" b="0" i="0" u="none" strike="noStrike">
                          <a:solidFill>
                            <a:srgbClr val="000000"/>
                          </a:solidFill>
                          <a:effectLst/>
                          <a:latin typeface="Calibri" panose="020F0502020204030204" pitchFamily="34" charset="0"/>
                        </a:rPr>
                        <a:t>0,8596</a:t>
                      </a:r>
                    </a:p>
                  </a:txBody>
                  <a:tcPr marL="9525" marR="9525" marT="9525" marB="0" anchor="ctr">
                    <a:lnL>
                      <a:noFill/>
                    </a:lnL>
                    <a:lnR>
                      <a:noFill/>
                    </a:lnR>
                    <a:lnT>
                      <a:noFill/>
                    </a:lnT>
                    <a:lnB>
                      <a:noFill/>
                    </a:lnB>
                  </a:tcPr>
                </a:tc>
                <a:tc>
                  <a:txBody>
                    <a:bodyPr/>
                    <a:lstStyle/>
                    <a:p>
                      <a:pPr algn="ctr" fontAlgn="ctr"/>
                      <a:r>
                        <a:rPr lang="es-ES" sz="1100" b="0" i="0" u="none" strike="noStrike">
                          <a:solidFill>
                            <a:srgbClr val="000000"/>
                          </a:solidFill>
                          <a:effectLst/>
                          <a:latin typeface="Calibri" panose="020F0502020204030204" pitchFamily="34" charset="0"/>
                        </a:rPr>
                        <a:t>1,416</a:t>
                      </a:r>
                    </a:p>
                  </a:txBody>
                  <a:tcPr marL="9525" marR="9525" marT="9525" marB="0" anchor="ctr">
                    <a:lnL>
                      <a:noFill/>
                    </a:lnL>
                    <a:lnR>
                      <a:noFill/>
                    </a:lnR>
                    <a:lnT>
                      <a:noFill/>
                    </a:lnT>
                    <a:lnB>
                      <a:noFill/>
                    </a:lnB>
                  </a:tcPr>
                </a:tc>
                <a:tc>
                  <a:txBody>
                    <a:bodyPr/>
                    <a:lstStyle/>
                    <a:p>
                      <a:pPr algn="ctr" fontAlgn="ctr"/>
                      <a:r>
                        <a:rPr lang="es-ES" sz="1100" b="0" i="0" u="none" strike="noStrike" dirty="0">
                          <a:solidFill>
                            <a:srgbClr val="000000"/>
                          </a:solidFill>
                          <a:effectLst/>
                          <a:latin typeface="Calibri" panose="020F0502020204030204" pitchFamily="34" charset="0"/>
                        </a:rPr>
                        <a:t>0,1567</a:t>
                      </a:r>
                    </a:p>
                  </a:txBody>
                  <a:tcPr marL="9525" marR="9525" marT="9525" marB="0" anchor="ctr">
                    <a:lnL>
                      <a:noFill/>
                    </a:lnL>
                    <a:lnR>
                      <a:noFill/>
                    </a:lnR>
                    <a:lnT>
                      <a:noFill/>
                    </a:lnT>
                    <a:lnB>
                      <a:noFill/>
                    </a:lnB>
                  </a:tcPr>
                </a:tc>
                <a:extLst>
                  <a:ext uri="{0D108BD9-81ED-4DB2-BD59-A6C34878D82A}">
                    <a16:rowId xmlns:a16="http://schemas.microsoft.com/office/drawing/2014/main" xmlns="" val="862262351"/>
                  </a:ext>
                </a:extLst>
              </a:tr>
              <a:tr h="200025">
                <a:tc>
                  <a:txBody>
                    <a:bodyPr/>
                    <a:lstStyle/>
                    <a:p>
                      <a:pPr algn="l" fontAlgn="b"/>
                      <a:r>
                        <a:rPr lang="es-ES" sz="1100" b="0" i="0" u="none" strike="noStrike" dirty="0">
                          <a:solidFill>
                            <a:srgbClr val="000000"/>
                          </a:solidFill>
                          <a:effectLst/>
                          <a:latin typeface="Calibri" panose="020F0502020204030204" pitchFamily="34" charset="0"/>
                        </a:rPr>
                        <a:t>Region</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s-ES" sz="1100" b="0" i="0" u="none" strike="noStrike">
                          <a:solidFill>
                            <a:srgbClr val="000000"/>
                          </a:solidFill>
                          <a:effectLst/>
                          <a:latin typeface="Calibri" panose="020F0502020204030204" pitchFamily="34" charset="0"/>
                        </a:rPr>
                        <a:t>1,9054</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s-ES" sz="1100" b="0" i="0" u="none" strike="noStrike">
                          <a:solidFill>
                            <a:srgbClr val="000000"/>
                          </a:solidFill>
                          <a:effectLst/>
                          <a:latin typeface="Calibri" panose="020F0502020204030204" pitchFamily="34" charset="0"/>
                        </a:rPr>
                        <a:t>0,8979</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s-ES" sz="1100" b="0" i="0" u="none" strike="noStrike">
                          <a:solidFill>
                            <a:srgbClr val="000000"/>
                          </a:solidFill>
                          <a:effectLst/>
                          <a:latin typeface="Calibri" panose="020F0502020204030204" pitchFamily="34" charset="0"/>
                        </a:rPr>
                        <a:t>2,122</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s-ES" sz="1100" b="0" i="0" u="none" strike="noStrike" dirty="0" smtClean="0">
                          <a:solidFill>
                            <a:srgbClr val="000000"/>
                          </a:solidFill>
                          <a:effectLst/>
                          <a:latin typeface="Calibri" panose="020F0502020204030204" pitchFamily="34" charset="0"/>
                        </a:rPr>
                        <a:t> 0,0338</a:t>
                      </a:r>
                      <a:r>
                        <a:rPr lang="es-ES" sz="1100" b="0" i="0" u="none" strike="noStrike" dirty="0">
                          <a:solidFill>
                            <a:srgbClr val="000000"/>
                          </a:solidFill>
                          <a:effectLst/>
                          <a:latin typeface="Calibri" panose="020F0502020204030204" pitchFamily="34" charset="0"/>
                        </a:rPr>
                        <a:t>*</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511773870"/>
                  </a:ext>
                </a:extLst>
              </a:tr>
              <a:tr h="190500">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ES" sz="1100" b="0" i="0" u="none" strike="noStrike" dirty="0" smtClean="0">
                          <a:solidFill>
                            <a:srgbClr val="000000"/>
                          </a:solidFill>
                          <a:effectLst/>
                          <a:latin typeface="Calibri" panose="020F0502020204030204" pitchFamily="34" charset="0"/>
                        </a:rPr>
                        <a:t>***</a:t>
                      </a:r>
                      <a:r>
                        <a:rPr lang="es-ES" sz="1100" b="0" i="0" u="none" strike="noStrike" dirty="0" err="1" smtClean="0">
                          <a:solidFill>
                            <a:srgbClr val="000000"/>
                          </a:solidFill>
                          <a:effectLst/>
                          <a:latin typeface="Calibri" panose="020F0502020204030204" pitchFamily="34" charset="0"/>
                        </a:rPr>
                        <a:t>Significant</a:t>
                      </a:r>
                      <a:r>
                        <a:rPr lang="es-ES" sz="1100" b="0" i="0" u="none" strike="noStrike" dirty="0" smtClean="0">
                          <a:solidFill>
                            <a:srgbClr val="000000"/>
                          </a:solidFill>
                          <a:effectLst/>
                          <a:latin typeface="Calibri" panose="020F0502020204030204" pitchFamily="34" charset="0"/>
                        </a:rPr>
                        <a:t> at p&lt;0,001</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s-ES" sz="1100" b="0" i="0" u="none" strike="noStrike">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s-ES" sz="1100" b="0" i="0" u="none" strike="noStrike">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s-ES" sz="1100" b="0" i="0" u="none" strike="noStrike">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s-ES" sz="1100" b="0" i="0" u="none" strike="noStrike">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2255984611"/>
                  </a:ext>
                </a:extLst>
              </a:tr>
              <a:tr h="190500">
                <a:tc>
                  <a:txBody>
                    <a:bodyPr/>
                    <a:lstStyle/>
                    <a:p>
                      <a:pPr algn="l" fontAlgn="b"/>
                      <a:r>
                        <a:rPr lang="es-ES" sz="1100" b="0" i="0" u="none" strike="noStrike" dirty="0" smtClean="0">
                          <a:solidFill>
                            <a:srgbClr val="000000"/>
                          </a:solidFill>
                          <a:effectLst/>
                          <a:latin typeface="Calibri" panose="020F0502020204030204" pitchFamily="34" charset="0"/>
                        </a:rPr>
                        <a:t>*</a:t>
                      </a:r>
                      <a:r>
                        <a:rPr lang="es-ES" sz="1100" b="0" i="0" u="none" strike="noStrike" dirty="0" err="1" smtClean="0">
                          <a:solidFill>
                            <a:srgbClr val="000000"/>
                          </a:solidFill>
                          <a:effectLst/>
                          <a:latin typeface="Calibri" panose="020F0502020204030204" pitchFamily="34" charset="0"/>
                        </a:rPr>
                        <a:t>Significant</a:t>
                      </a:r>
                      <a:r>
                        <a:rPr lang="es-ES" sz="1100" b="0" i="0" u="none" strike="noStrike" dirty="0" smtClean="0">
                          <a:solidFill>
                            <a:srgbClr val="000000"/>
                          </a:solidFill>
                          <a:effectLst/>
                          <a:latin typeface="Calibri" panose="020F0502020204030204" pitchFamily="34" charset="0"/>
                        </a:rPr>
                        <a:t> </a:t>
                      </a:r>
                      <a:r>
                        <a:rPr lang="es-ES" sz="1100" b="0" i="0" u="none" strike="noStrike" dirty="0">
                          <a:solidFill>
                            <a:srgbClr val="000000"/>
                          </a:solidFill>
                          <a:effectLst/>
                          <a:latin typeface="Calibri" panose="020F0502020204030204" pitchFamily="34" charset="0"/>
                        </a:rPr>
                        <a:t>at </a:t>
                      </a:r>
                      <a:r>
                        <a:rPr lang="es-ES" sz="1100" b="0" i="0" u="none" strike="noStrike" dirty="0" smtClean="0">
                          <a:solidFill>
                            <a:srgbClr val="000000"/>
                          </a:solidFill>
                          <a:effectLst/>
                          <a:latin typeface="Calibri" panose="020F0502020204030204" pitchFamily="34" charset="0"/>
                        </a:rPr>
                        <a:t>p&lt;0,05</a:t>
                      </a:r>
                      <a:endParaRPr lang="es-E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s-E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s-E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s-E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s-E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xmlns="" val="3354582868"/>
                  </a:ext>
                </a:extLst>
              </a:tr>
              <a:tr h="190500">
                <a:tc>
                  <a:txBody>
                    <a:bodyPr/>
                    <a:lstStyle/>
                    <a:p>
                      <a:pPr algn="l" fontAlgn="b"/>
                      <a:endParaRPr lang="es-E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s-E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s-E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s-E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s-E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xmlns="" val="52818536"/>
                  </a:ext>
                </a:extLst>
              </a:tr>
            </a:tbl>
          </a:graphicData>
        </a:graphic>
      </p:graphicFrame>
      <p:sp>
        <p:nvSpPr>
          <p:cNvPr id="8" name="Marcador de número de diapositiva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1127EC-E813-480E-9766-8489B499E0C8}" type="slidenum">
              <a:rPr kumimoji="0" lang="es-E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s-E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60065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Recorte de pantalla"/>
          <p:cNvPicPr>
            <a:picLocks noChangeAspect="1"/>
          </p:cNvPicPr>
          <p:nvPr/>
        </p:nvPicPr>
        <p:blipFill rotWithShape="1">
          <a:blip r:embed="rId2">
            <a:extLst>
              <a:ext uri="{28A0092B-C50C-407E-A947-70E740481C1C}">
                <a14:useLocalDpi xmlns:a14="http://schemas.microsoft.com/office/drawing/2010/main" val="0"/>
              </a:ext>
            </a:extLst>
          </a:blip>
          <a:srcRect l="2116" t="962" r="76214" b="44463"/>
          <a:stretch/>
        </p:blipFill>
        <p:spPr>
          <a:xfrm>
            <a:off x="10049855" y="186381"/>
            <a:ext cx="1222048" cy="1367327"/>
          </a:xfrm>
          <a:prstGeom prst="rect">
            <a:avLst/>
          </a:prstGeom>
        </p:spPr>
      </p:pic>
      <p:sp>
        <p:nvSpPr>
          <p:cNvPr id="4" name="CuadroTexto 3"/>
          <p:cNvSpPr txBox="1"/>
          <p:nvPr/>
        </p:nvSpPr>
        <p:spPr>
          <a:xfrm>
            <a:off x="978495" y="608434"/>
            <a:ext cx="5465033" cy="523220"/>
          </a:xfrm>
          <a:prstGeom prst="rect">
            <a:avLst/>
          </a:prstGeom>
          <a:noFill/>
        </p:spPr>
        <p:txBody>
          <a:bodyPr wrap="square" rtlCol="0">
            <a:spAutoFit/>
          </a:bodyPr>
          <a:lstStyle/>
          <a:p>
            <a:pPr lvl="0" eaLnBrk="0" fontAlgn="base" hangingPunct="0">
              <a:spcBef>
                <a:spcPct val="0"/>
              </a:spcBef>
              <a:spcAft>
                <a:spcPct val="0"/>
              </a:spcAft>
              <a:buNone/>
              <a:defRPr/>
            </a:pPr>
            <a:r>
              <a:rPr lang="es-ES" altLang="es-ES_tradnl" sz="2800" b="1" dirty="0">
                <a:solidFill>
                  <a:srgbClr val="002060"/>
                </a:solidFill>
              </a:rPr>
              <a:t>Conclusions</a:t>
            </a:r>
          </a:p>
        </p:txBody>
      </p:sp>
      <p:sp>
        <p:nvSpPr>
          <p:cNvPr id="2" name="CuadroTexto 1"/>
          <p:cNvSpPr txBox="1"/>
          <p:nvPr/>
        </p:nvSpPr>
        <p:spPr>
          <a:xfrm>
            <a:off x="978495" y="1872459"/>
            <a:ext cx="10293408" cy="3994940"/>
          </a:xfrm>
          <a:prstGeom prst="rect">
            <a:avLst/>
          </a:prstGeom>
          <a:noFill/>
        </p:spPr>
        <p:txBody>
          <a:bodyPr wrap="square" rtlCol="0">
            <a:spAutoFit/>
          </a:bodyPr>
          <a:lstStyle/>
          <a:p>
            <a:pPr algn="just">
              <a:lnSpc>
                <a:spcPct val="140000"/>
              </a:lnSpc>
              <a:spcBef>
                <a:spcPts val="1000"/>
              </a:spcBef>
            </a:pPr>
            <a:r>
              <a:rPr lang="en-US" sz="1900" dirty="0"/>
              <a:t>M</a:t>
            </a:r>
            <a:r>
              <a:rPr lang="en-US" sz="1900" dirty="0" smtClean="0"/>
              <a:t>ost </a:t>
            </a:r>
            <a:r>
              <a:rPr lang="en-US" sz="1900" dirty="0"/>
              <a:t>European companies disclose AI activities to some extent. The study’s findings suggest a growing interest in these technologies, although 41.5% of firms are still not reporting any activity on </a:t>
            </a:r>
            <a:r>
              <a:rPr lang="en-US" sz="1900" dirty="0" smtClean="0"/>
              <a:t>AI. The </a:t>
            </a:r>
            <a:r>
              <a:rPr lang="en-US" sz="1900" dirty="0"/>
              <a:t>adoption of ethical approaches to AI is not widespread </a:t>
            </a:r>
            <a:r>
              <a:rPr lang="en-US" sz="1900" dirty="0" smtClean="0"/>
              <a:t>(9/200 firms </a:t>
            </a:r>
            <a:r>
              <a:rPr lang="en-US" sz="1900" dirty="0"/>
              <a:t>adopt an ethical approach).</a:t>
            </a:r>
          </a:p>
          <a:p>
            <a:pPr algn="just">
              <a:lnSpc>
                <a:spcPct val="140000"/>
              </a:lnSpc>
              <a:spcBef>
                <a:spcPts val="1000"/>
              </a:spcBef>
            </a:pPr>
            <a:r>
              <a:rPr lang="en-US" sz="1900" dirty="0"/>
              <a:t>The regression analysis results indicate a significant impact of all independent variables on AI </a:t>
            </a:r>
            <a:r>
              <a:rPr lang="en-US" sz="1900" dirty="0" smtClean="0"/>
              <a:t>activities. The </a:t>
            </a:r>
            <a:r>
              <a:rPr lang="en-US" sz="1900" dirty="0"/>
              <a:t>largest companies present a higher level of </a:t>
            </a:r>
            <a:r>
              <a:rPr lang="en-US" sz="1900" dirty="0" smtClean="0"/>
              <a:t>activity. Companies </a:t>
            </a:r>
            <a:r>
              <a:rPr lang="en-US" sz="1900" dirty="0"/>
              <a:t>in the </a:t>
            </a:r>
            <a:r>
              <a:rPr lang="en-US" sz="1900" dirty="0" smtClean="0"/>
              <a:t>Tech </a:t>
            </a:r>
            <a:r>
              <a:rPr lang="en-US" sz="1900" dirty="0"/>
              <a:t>and </a:t>
            </a:r>
            <a:r>
              <a:rPr lang="en-US" sz="1900" dirty="0" err="1" smtClean="0"/>
              <a:t>Teleco</a:t>
            </a:r>
            <a:r>
              <a:rPr lang="en-US" sz="1900" dirty="0" smtClean="0"/>
              <a:t> </a:t>
            </a:r>
            <a:r>
              <a:rPr lang="en-US" sz="1900" dirty="0"/>
              <a:t>sectors are more </a:t>
            </a:r>
            <a:r>
              <a:rPr lang="en-US" sz="1900" dirty="0" smtClean="0"/>
              <a:t>active. Southern </a:t>
            </a:r>
            <a:r>
              <a:rPr lang="en-US" sz="1900" dirty="0"/>
              <a:t>countries' companies are more likely to disclose information on AI activity. </a:t>
            </a:r>
            <a:endParaRPr lang="en-US" sz="1900" dirty="0" smtClean="0"/>
          </a:p>
          <a:p>
            <a:pPr algn="just">
              <a:lnSpc>
                <a:spcPct val="140000"/>
              </a:lnSpc>
              <a:spcBef>
                <a:spcPts val="1000"/>
              </a:spcBef>
            </a:pPr>
            <a:r>
              <a:rPr lang="en-US" sz="1900" dirty="0" smtClean="0"/>
              <a:t>Regarding </a:t>
            </a:r>
            <a:r>
              <a:rPr lang="en-US" sz="1900" dirty="0"/>
              <a:t>ethical approaches, the regression analysis indicates a significant impact of region and sector on </a:t>
            </a:r>
            <a:r>
              <a:rPr lang="en-US" sz="1900" dirty="0" smtClean="0"/>
              <a:t>ethics. </a:t>
            </a:r>
            <a:r>
              <a:rPr lang="en-US" sz="1900" dirty="0"/>
              <a:t>The majority of companies developing ethical principles are in the Northern region and belong to the Technology and Telecommunications sectors.</a:t>
            </a:r>
            <a:endParaRPr lang="en-US" sz="1900" dirty="0"/>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1127EC-E813-480E-9766-8489B499E0C8}" type="slidenum">
              <a:rPr kumimoji="0" lang="es-E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s-E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71950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Recorte de pantalla"/>
          <p:cNvPicPr>
            <a:picLocks noChangeAspect="1"/>
          </p:cNvPicPr>
          <p:nvPr/>
        </p:nvPicPr>
        <p:blipFill rotWithShape="1">
          <a:blip r:embed="rId2">
            <a:extLst>
              <a:ext uri="{28A0092B-C50C-407E-A947-70E740481C1C}">
                <a14:useLocalDpi xmlns:a14="http://schemas.microsoft.com/office/drawing/2010/main" val="0"/>
              </a:ext>
            </a:extLst>
          </a:blip>
          <a:srcRect l="2116" t="962" r="76214" b="44463"/>
          <a:stretch/>
        </p:blipFill>
        <p:spPr>
          <a:xfrm>
            <a:off x="10049855" y="186381"/>
            <a:ext cx="1222048" cy="1367327"/>
          </a:xfrm>
          <a:prstGeom prst="rect">
            <a:avLst/>
          </a:prstGeom>
        </p:spPr>
      </p:pic>
      <p:sp>
        <p:nvSpPr>
          <p:cNvPr id="2" name="Subtítulo 1"/>
          <p:cNvSpPr>
            <a:spLocks noGrp="1"/>
          </p:cNvSpPr>
          <p:nvPr>
            <p:ph type="subTitle" idx="1"/>
          </p:nvPr>
        </p:nvSpPr>
        <p:spPr>
          <a:xfrm>
            <a:off x="1307506" y="2251803"/>
            <a:ext cx="9144000" cy="3764436"/>
          </a:xfrm>
        </p:spPr>
        <p:txBody>
          <a:bodyPr>
            <a:normAutofit/>
          </a:bodyPr>
          <a:lstStyle/>
          <a:p>
            <a:pPr lvl="0" algn="l">
              <a:lnSpc>
                <a:spcPct val="120000"/>
              </a:lnSpc>
            </a:pPr>
            <a:r>
              <a:rPr lang="es-ES" sz="2000" dirty="0" err="1">
                <a:solidFill>
                  <a:prstClr val="black"/>
                </a:solidFill>
              </a:rPr>
              <a:t>Motivations</a:t>
            </a:r>
            <a:endParaRPr lang="es-ES" sz="2000" dirty="0">
              <a:solidFill>
                <a:prstClr val="black"/>
              </a:solidFill>
            </a:endParaRPr>
          </a:p>
          <a:p>
            <a:pPr algn="l">
              <a:lnSpc>
                <a:spcPct val="120000"/>
              </a:lnSpc>
            </a:pPr>
            <a:r>
              <a:rPr lang="es-ES" sz="2000" dirty="0" err="1" smtClean="0">
                <a:solidFill>
                  <a:prstClr val="black"/>
                </a:solidFill>
              </a:rPr>
              <a:t>Research</a:t>
            </a:r>
            <a:r>
              <a:rPr lang="es-ES" sz="2000" dirty="0" smtClean="0">
                <a:solidFill>
                  <a:prstClr val="black"/>
                </a:solidFill>
              </a:rPr>
              <a:t> </a:t>
            </a:r>
            <a:r>
              <a:rPr lang="es-ES" sz="2000" dirty="0" err="1">
                <a:solidFill>
                  <a:prstClr val="black"/>
                </a:solidFill>
              </a:rPr>
              <a:t>questions</a:t>
            </a:r>
            <a:endParaRPr lang="es-ES" sz="2000" dirty="0">
              <a:solidFill>
                <a:prstClr val="black"/>
              </a:solidFill>
            </a:endParaRPr>
          </a:p>
          <a:p>
            <a:pPr lvl="0" algn="l">
              <a:lnSpc>
                <a:spcPct val="120000"/>
              </a:lnSpc>
            </a:pPr>
            <a:r>
              <a:rPr lang="es-ES" sz="2000" dirty="0" smtClean="0">
                <a:solidFill>
                  <a:prstClr val="black"/>
                </a:solidFill>
              </a:rPr>
              <a:t>Background</a:t>
            </a:r>
          </a:p>
          <a:p>
            <a:pPr lvl="0" algn="l">
              <a:lnSpc>
                <a:spcPct val="120000"/>
              </a:lnSpc>
            </a:pPr>
            <a:r>
              <a:rPr lang="es-ES" sz="2000" dirty="0">
                <a:solidFill>
                  <a:prstClr val="black"/>
                </a:solidFill>
              </a:rPr>
              <a:t>Hypotheses </a:t>
            </a:r>
            <a:endParaRPr lang="es-ES" sz="2000" dirty="0" smtClean="0">
              <a:solidFill>
                <a:prstClr val="black"/>
              </a:solidFill>
            </a:endParaRPr>
          </a:p>
          <a:p>
            <a:pPr lvl="0" algn="l">
              <a:lnSpc>
                <a:spcPct val="120000"/>
              </a:lnSpc>
            </a:pPr>
            <a:r>
              <a:rPr lang="es-ES" sz="2000" dirty="0" smtClean="0">
                <a:solidFill>
                  <a:prstClr val="black"/>
                </a:solidFill>
              </a:rPr>
              <a:t>Research </a:t>
            </a:r>
            <a:r>
              <a:rPr lang="es-ES" sz="2000" dirty="0" smtClean="0">
                <a:solidFill>
                  <a:prstClr val="black"/>
                </a:solidFill>
              </a:rPr>
              <a:t>design and methodology</a:t>
            </a:r>
            <a:endParaRPr lang="es-ES" sz="2000" dirty="0">
              <a:solidFill>
                <a:prstClr val="black"/>
              </a:solidFill>
            </a:endParaRPr>
          </a:p>
          <a:p>
            <a:pPr lvl="0" algn="l">
              <a:lnSpc>
                <a:spcPct val="120000"/>
              </a:lnSpc>
            </a:pPr>
            <a:r>
              <a:rPr lang="es-ES" sz="2000" dirty="0" smtClean="0">
                <a:solidFill>
                  <a:prstClr val="black"/>
                </a:solidFill>
              </a:rPr>
              <a:t>Findings and results</a:t>
            </a:r>
            <a:endParaRPr lang="es-ES" sz="2000" dirty="0" smtClean="0">
              <a:solidFill>
                <a:prstClr val="black"/>
              </a:solidFill>
            </a:endParaRPr>
          </a:p>
          <a:p>
            <a:pPr lvl="0" algn="l">
              <a:lnSpc>
                <a:spcPct val="120000"/>
              </a:lnSpc>
            </a:pPr>
            <a:r>
              <a:rPr lang="es-ES" sz="2000" dirty="0" err="1" smtClean="0">
                <a:solidFill>
                  <a:prstClr val="black"/>
                </a:solidFill>
              </a:rPr>
              <a:t>Conclusion</a:t>
            </a:r>
            <a:endParaRPr lang="es-ES" sz="2000" dirty="0">
              <a:solidFill>
                <a:prstClr val="black"/>
              </a:solidFill>
            </a:endParaRPr>
          </a:p>
          <a:p>
            <a:endParaRPr lang="es-ES" dirty="0"/>
          </a:p>
        </p:txBody>
      </p:sp>
      <p:sp>
        <p:nvSpPr>
          <p:cNvPr id="4" name="CuadroTexto 3"/>
          <p:cNvSpPr txBox="1"/>
          <p:nvPr/>
        </p:nvSpPr>
        <p:spPr>
          <a:xfrm>
            <a:off x="1307506" y="608434"/>
            <a:ext cx="5007835" cy="523220"/>
          </a:xfrm>
          <a:prstGeom prst="rect">
            <a:avLst/>
          </a:prstGeom>
          <a:noFill/>
        </p:spPr>
        <p:txBody>
          <a:bodyPr wrap="square" rtlCol="0">
            <a:spAutoFit/>
          </a:bodyPr>
          <a:lstStyle/>
          <a:p>
            <a:pPr eaLnBrk="0" fontAlgn="base" hangingPunct="0">
              <a:spcBef>
                <a:spcPct val="0"/>
              </a:spcBef>
              <a:spcAft>
                <a:spcPct val="0"/>
              </a:spcAft>
              <a:defRPr/>
            </a:pPr>
            <a:r>
              <a:rPr lang="es-ES" sz="2800" b="1" dirty="0">
                <a:solidFill>
                  <a:srgbClr val="002060"/>
                </a:solidFill>
                <a:latin typeface="Calibri" panose="020F0502020204030204" pitchFamily="34" charset="0"/>
                <a:ea typeface="ＭＳ Ｐゴシック" panose="020B0600070205080204" pitchFamily="34" charset="-128"/>
              </a:rPr>
              <a:t>Research agenda </a:t>
            </a: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1127EC-E813-480E-9766-8489B499E0C8}" type="slidenum">
              <a:rPr kumimoji="0" lang="es-E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s-E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51676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Recorte de pantalla"/>
          <p:cNvPicPr>
            <a:picLocks noChangeAspect="1"/>
          </p:cNvPicPr>
          <p:nvPr/>
        </p:nvPicPr>
        <p:blipFill rotWithShape="1">
          <a:blip r:embed="rId2">
            <a:extLst>
              <a:ext uri="{28A0092B-C50C-407E-A947-70E740481C1C}">
                <a14:useLocalDpi xmlns:a14="http://schemas.microsoft.com/office/drawing/2010/main" val="0"/>
              </a:ext>
            </a:extLst>
          </a:blip>
          <a:srcRect l="2116" t="962" r="76214" b="44463"/>
          <a:stretch/>
        </p:blipFill>
        <p:spPr>
          <a:xfrm>
            <a:off x="10049855" y="186381"/>
            <a:ext cx="1222048" cy="1367327"/>
          </a:xfrm>
          <a:prstGeom prst="rect">
            <a:avLst/>
          </a:prstGeom>
        </p:spPr>
      </p:pic>
      <p:sp>
        <p:nvSpPr>
          <p:cNvPr id="5" name="CuadroTexto 4"/>
          <p:cNvSpPr txBox="1"/>
          <p:nvPr/>
        </p:nvSpPr>
        <p:spPr>
          <a:xfrm>
            <a:off x="3411421" y="2865918"/>
            <a:ext cx="5435125" cy="523220"/>
          </a:xfrm>
          <a:prstGeom prst="rect">
            <a:avLst/>
          </a:prstGeom>
          <a:noFill/>
        </p:spPr>
        <p:txBody>
          <a:bodyPr wrap="square" rtlCol="0">
            <a:spAutoFit/>
          </a:bodyPr>
          <a:lstStyle/>
          <a:p>
            <a:pPr eaLnBrk="0" fontAlgn="base" hangingPunct="0">
              <a:spcBef>
                <a:spcPct val="0"/>
              </a:spcBef>
              <a:spcAft>
                <a:spcPct val="0"/>
              </a:spcAft>
              <a:defRPr/>
            </a:pPr>
            <a:r>
              <a:rPr lang="es-ES" sz="2800" b="1" dirty="0" err="1">
                <a:solidFill>
                  <a:srgbClr val="002060"/>
                </a:solidFill>
                <a:latin typeface="Calibri" panose="020F0502020204030204" pitchFamily="34" charset="0"/>
                <a:ea typeface="ＭＳ Ｐゴシック" panose="020B0600070205080204" pitchFamily="34" charset="-128"/>
              </a:rPr>
              <a:t>Thanks</a:t>
            </a:r>
            <a:r>
              <a:rPr lang="es-ES" sz="2800" b="1" dirty="0">
                <a:solidFill>
                  <a:srgbClr val="002060"/>
                </a:solidFill>
                <a:latin typeface="Calibri" panose="020F0502020204030204" pitchFamily="34" charset="0"/>
                <a:ea typeface="ＭＳ Ｐゴシック" panose="020B0600070205080204" pitchFamily="34" charset="-128"/>
              </a:rPr>
              <a:t> </a:t>
            </a:r>
            <a:r>
              <a:rPr lang="es-ES" sz="2800" b="1" dirty="0" err="1">
                <a:solidFill>
                  <a:srgbClr val="002060"/>
                </a:solidFill>
                <a:latin typeface="Calibri" panose="020F0502020204030204" pitchFamily="34" charset="0"/>
                <a:ea typeface="ＭＳ Ｐゴシック" panose="020B0600070205080204" pitchFamily="34" charset="-128"/>
              </a:rPr>
              <a:t>for</a:t>
            </a:r>
            <a:r>
              <a:rPr lang="es-ES" sz="2800" b="1" dirty="0">
                <a:solidFill>
                  <a:srgbClr val="002060"/>
                </a:solidFill>
                <a:latin typeface="Calibri" panose="020F0502020204030204" pitchFamily="34" charset="0"/>
                <a:ea typeface="ＭＳ Ｐゴシック" panose="020B0600070205080204" pitchFamily="34" charset="-128"/>
              </a:rPr>
              <a:t> </a:t>
            </a:r>
            <a:r>
              <a:rPr lang="es-ES" sz="2800" b="1" dirty="0" err="1">
                <a:solidFill>
                  <a:srgbClr val="002060"/>
                </a:solidFill>
                <a:latin typeface="Calibri" panose="020F0502020204030204" pitchFamily="34" charset="0"/>
                <a:ea typeface="ＭＳ Ｐゴシック" panose="020B0600070205080204" pitchFamily="34" charset="-128"/>
              </a:rPr>
              <a:t>your</a:t>
            </a:r>
            <a:r>
              <a:rPr lang="es-ES" sz="2800" b="1" dirty="0">
                <a:solidFill>
                  <a:srgbClr val="002060"/>
                </a:solidFill>
                <a:latin typeface="Calibri" panose="020F0502020204030204" pitchFamily="34" charset="0"/>
                <a:ea typeface="ＭＳ Ｐゴシック" panose="020B0600070205080204" pitchFamily="34" charset="-128"/>
              </a:rPr>
              <a:t> </a:t>
            </a:r>
            <a:r>
              <a:rPr lang="es-ES" sz="2800" b="1" dirty="0" err="1">
                <a:solidFill>
                  <a:srgbClr val="002060"/>
                </a:solidFill>
                <a:latin typeface="Calibri" panose="020F0502020204030204" pitchFamily="34" charset="0"/>
                <a:ea typeface="ＭＳ Ｐゴシック" panose="020B0600070205080204" pitchFamily="34" charset="-128"/>
              </a:rPr>
              <a:t>attention</a:t>
            </a:r>
            <a:r>
              <a:rPr lang="es-ES" sz="2800" b="1" dirty="0">
                <a:solidFill>
                  <a:srgbClr val="002060"/>
                </a:solidFill>
                <a:latin typeface="Calibri" panose="020F0502020204030204" pitchFamily="34" charset="0"/>
                <a:ea typeface="ＭＳ Ｐゴシック" panose="020B0600070205080204" pitchFamily="34" charset="-128"/>
              </a:rPr>
              <a:t>!</a:t>
            </a:r>
          </a:p>
        </p:txBody>
      </p:sp>
      <p:sp>
        <p:nvSpPr>
          <p:cNvPr id="2" name="CuadroTexto 1"/>
          <p:cNvSpPr txBox="1"/>
          <p:nvPr/>
        </p:nvSpPr>
        <p:spPr>
          <a:xfrm>
            <a:off x="828941" y="5477855"/>
            <a:ext cx="6597353" cy="1015663"/>
          </a:xfrm>
          <a:prstGeom prst="rect">
            <a:avLst/>
          </a:prstGeom>
          <a:noFill/>
        </p:spPr>
        <p:txBody>
          <a:bodyPr wrap="square" rtlCol="0">
            <a:spAutoFit/>
          </a:bodyPr>
          <a:lstStyle/>
          <a:p>
            <a:pPr>
              <a:lnSpc>
                <a:spcPct val="150000"/>
              </a:lnSpc>
            </a:pPr>
            <a:r>
              <a:rPr lang="es-ES" sz="2000" dirty="0" err="1" smtClean="0"/>
              <a:t>Corresponding</a:t>
            </a:r>
            <a:r>
              <a:rPr lang="es-ES" sz="2000" dirty="0" smtClean="0"/>
              <a:t> </a:t>
            </a:r>
            <a:r>
              <a:rPr lang="es-ES" sz="2000" dirty="0" err="1" smtClean="0"/>
              <a:t>author</a:t>
            </a:r>
            <a:r>
              <a:rPr lang="es-ES" sz="2000" dirty="0" smtClean="0"/>
              <a:t>: </a:t>
            </a:r>
            <a:r>
              <a:rPr lang="es-ES" sz="2000" dirty="0" err="1" smtClean="0"/>
              <a:t>Domenica</a:t>
            </a:r>
            <a:r>
              <a:rPr lang="es-ES" sz="2000" dirty="0" smtClean="0"/>
              <a:t> </a:t>
            </a:r>
            <a:r>
              <a:rPr lang="es-ES" sz="2000" dirty="0" err="1" smtClean="0"/>
              <a:t>Lavorato</a:t>
            </a:r>
            <a:endParaRPr lang="es-ES" sz="2000" dirty="0" smtClean="0"/>
          </a:p>
          <a:p>
            <a:pPr>
              <a:lnSpc>
                <a:spcPct val="150000"/>
              </a:lnSpc>
            </a:pPr>
            <a:r>
              <a:rPr lang="es-ES" sz="2000" dirty="0" smtClean="0"/>
              <a:t>E-mail: domenica.lavorato@uniparthenope.it</a:t>
            </a:r>
            <a:endParaRPr lang="es-ES" sz="2000" dirty="0"/>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1127EC-E813-480E-9766-8489B499E0C8}" type="slidenum">
              <a:rPr kumimoji="0" lang="es-E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s-E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10483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Recorte de pantalla"/>
          <p:cNvPicPr>
            <a:picLocks noChangeAspect="1"/>
          </p:cNvPicPr>
          <p:nvPr/>
        </p:nvPicPr>
        <p:blipFill rotWithShape="1">
          <a:blip r:embed="rId2">
            <a:extLst>
              <a:ext uri="{28A0092B-C50C-407E-A947-70E740481C1C}">
                <a14:useLocalDpi xmlns:a14="http://schemas.microsoft.com/office/drawing/2010/main" val="0"/>
              </a:ext>
            </a:extLst>
          </a:blip>
          <a:srcRect l="2116" t="962" r="76214" b="44463"/>
          <a:stretch/>
        </p:blipFill>
        <p:spPr>
          <a:xfrm>
            <a:off x="10049855" y="186381"/>
            <a:ext cx="1222048" cy="1367327"/>
          </a:xfrm>
          <a:prstGeom prst="rect">
            <a:avLst/>
          </a:prstGeom>
        </p:spPr>
      </p:pic>
      <p:sp>
        <p:nvSpPr>
          <p:cNvPr id="6" name="1 Título">
            <a:extLst>
              <a:ext uri="{FF2B5EF4-FFF2-40B4-BE49-F238E27FC236}">
                <a16:creationId xmlns:a16="http://schemas.microsoft.com/office/drawing/2014/main" xmlns="" id="{1385EE05-1435-423A-9972-EE4FC516D167}"/>
              </a:ext>
            </a:extLst>
          </p:cNvPr>
          <p:cNvSpPr txBox="1">
            <a:spLocks/>
          </p:cNvSpPr>
          <p:nvPr/>
        </p:nvSpPr>
        <p:spPr bwMode="auto">
          <a:xfrm>
            <a:off x="418744" y="200642"/>
            <a:ext cx="8890926" cy="949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0" fontAlgn="base" hangingPunct="0">
              <a:spcBef>
                <a:spcPct val="0"/>
              </a:spcBef>
              <a:spcAft>
                <a:spcPct val="0"/>
              </a:spcAft>
              <a:buNone/>
              <a:defRPr/>
            </a:pPr>
            <a:r>
              <a:rPr lang="es-ES" altLang="es-ES_tradnl" sz="2800" b="1" dirty="0" smtClean="0">
                <a:solidFill>
                  <a:srgbClr val="002060"/>
                </a:solidFill>
              </a:rPr>
              <a:t>Deutsche Telekom- </a:t>
            </a:r>
            <a:r>
              <a:rPr lang="en-US" sz="2800" b="1" dirty="0" smtClean="0">
                <a:solidFill>
                  <a:srgbClr val="002060"/>
                </a:solidFill>
              </a:rPr>
              <a:t>Guidelines for Artificial Intelligence</a:t>
            </a:r>
            <a:endParaRPr lang="en-US" sz="2800" b="1" dirty="0">
              <a:solidFill>
                <a:srgbClr val="002060"/>
              </a:solidFill>
            </a:endParaRPr>
          </a:p>
          <a:p>
            <a:pPr lvl="0" eaLnBrk="0" fontAlgn="base" hangingPunct="0">
              <a:spcBef>
                <a:spcPct val="0"/>
              </a:spcBef>
              <a:spcAft>
                <a:spcPct val="0"/>
              </a:spcAft>
              <a:buNone/>
              <a:defRPr/>
            </a:pPr>
            <a:endParaRPr lang="es-ES" altLang="es-ES_tradnl" sz="2800" b="1" dirty="0">
              <a:solidFill>
                <a:srgbClr val="008000"/>
              </a:solidFill>
            </a:endParaRPr>
          </a:p>
        </p:txBody>
      </p:sp>
      <p:pic>
        <p:nvPicPr>
          <p:cNvPr id="7" name="Imagen 6"/>
          <p:cNvPicPr>
            <a:picLocks noChangeAspect="1"/>
          </p:cNvPicPr>
          <p:nvPr/>
        </p:nvPicPr>
        <p:blipFill rotWithShape="1">
          <a:blip r:embed="rId3" cstate="print">
            <a:extLst>
              <a:ext uri="{28A0092B-C50C-407E-A947-70E740481C1C}">
                <a14:useLocalDpi xmlns:a14="http://schemas.microsoft.com/office/drawing/2010/main" val="0"/>
              </a:ext>
            </a:extLst>
          </a:blip>
          <a:srcRect l="6735" t="33091" r="4335" b="11083"/>
          <a:stretch/>
        </p:blipFill>
        <p:spPr>
          <a:xfrm>
            <a:off x="418744" y="1525424"/>
            <a:ext cx="4365575" cy="4033705"/>
          </a:xfrm>
          <a:prstGeom prst="rect">
            <a:avLst/>
          </a:prstGeom>
        </p:spPr>
      </p:pic>
      <p:pic>
        <p:nvPicPr>
          <p:cNvPr id="8" name="Imagen 7"/>
          <p:cNvPicPr>
            <a:picLocks noChangeAspect="1"/>
          </p:cNvPicPr>
          <p:nvPr/>
        </p:nvPicPr>
        <p:blipFill rotWithShape="1">
          <a:blip r:embed="rId4" cstate="print">
            <a:extLst>
              <a:ext uri="{28A0092B-C50C-407E-A947-70E740481C1C}">
                <a14:useLocalDpi xmlns:a14="http://schemas.microsoft.com/office/drawing/2010/main" val="0"/>
              </a:ext>
            </a:extLst>
          </a:blip>
          <a:srcRect l="4736" t="14997" r="5433" b="7246"/>
          <a:stretch/>
        </p:blipFill>
        <p:spPr>
          <a:xfrm>
            <a:off x="5367471" y="1525424"/>
            <a:ext cx="4562742" cy="5332576"/>
          </a:xfrm>
          <a:prstGeom prst="rect">
            <a:avLst/>
          </a:prstGeom>
        </p:spPr>
      </p:pic>
      <p:sp>
        <p:nvSpPr>
          <p:cNvPr id="4" name="Marcador de número de diapositiva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1127EC-E813-480E-9766-8489B499E0C8}" type="slidenum">
              <a:rPr kumimoji="0" lang="es-E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s-E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28720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Recorte de pantalla"/>
          <p:cNvPicPr>
            <a:picLocks noChangeAspect="1"/>
          </p:cNvPicPr>
          <p:nvPr/>
        </p:nvPicPr>
        <p:blipFill rotWithShape="1">
          <a:blip r:embed="rId2">
            <a:extLst>
              <a:ext uri="{28A0092B-C50C-407E-A947-70E740481C1C}">
                <a14:useLocalDpi xmlns:a14="http://schemas.microsoft.com/office/drawing/2010/main" val="0"/>
              </a:ext>
            </a:extLst>
          </a:blip>
          <a:srcRect l="2116" t="962" r="76214" b="44463"/>
          <a:stretch/>
        </p:blipFill>
        <p:spPr>
          <a:xfrm>
            <a:off x="10049855" y="186381"/>
            <a:ext cx="1222048" cy="1367327"/>
          </a:xfrm>
          <a:prstGeom prst="rect">
            <a:avLst/>
          </a:prstGeom>
        </p:spPr>
      </p:pic>
      <p:sp>
        <p:nvSpPr>
          <p:cNvPr id="9" name="1 Título">
            <a:extLst>
              <a:ext uri="{FF2B5EF4-FFF2-40B4-BE49-F238E27FC236}">
                <a16:creationId xmlns:a16="http://schemas.microsoft.com/office/drawing/2014/main" xmlns="" id="{1385EE05-1435-423A-9972-EE4FC516D167}"/>
              </a:ext>
            </a:extLst>
          </p:cNvPr>
          <p:cNvSpPr txBox="1">
            <a:spLocks/>
          </p:cNvSpPr>
          <p:nvPr/>
        </p:nvSpPr>
        <p:spPr bwMode="auto">
          <a:xfrm>
            <a:off x="777667" y="186381"/>
            <a:ext cx="8232900" cy="949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0" fontAlgn="base" hangingPunct="0">
              <a:spcBef>
                <a:spcPct val="0"/>
              </a:spcBef>
              <a:spcAft>
                <a:spcPct val="0"/>
              </a:spcAft>
              <a:buNone/>
              <a:defRPr/>
            </a:pPr>
            <a:r>
              <a:rPr lang="es-ES" altLang="es-ES_tradnl" sz="2800" b="1" dirty="0" smtClean="0">
                <a:solidFill>
                  <a:srgbClr val="002060"/>
                </a:solidFill>
              </a:rPr>
              <a:t>DNA- </a:t>
            </a:r>
            <a:r>
              <a:rPr lang="en-US" sz="2800" b="1" dirty="0">
                <a:solidFill>
                  <a:srgbClr val="002060"/>
                </a:solidFill>
              </a:rPr>
              <a:t>Ethical Principles for the use of AI</a:t>
            </a:r>
          </a:p>
          <a:p>
            <a:pPr lvl="0" eaLnBrk="0" fontAlgn="base" hangingPunct="0">
              <a:spcBef>
                <a:spcPct val="0"/>
              </a:spcBef>
              <a:spcAft>
                <a:spcPct val="0"/>
              </a:spcAft>
              <a:buNone/>
              <a:defRPr/>
            </a:pPr>
            <a:endParaRPr lang="es-ES" altLang="es-ES_tradnl" sz="2800" b="1" dirty="0">
              <a:solidFill>
                <a:srgbClr val="008000"/>
              </a:solidFill>
            </a:endParaRPr>
          </a:p>
        </p:txBody>
      </p:sp>
      <p:pic>
        <p:nvPicPr>
          <p:cNvPr id="10" name="Imagen 9"/>
          <p:cNvPicPr>
            <a:picLocks noChangeAspect="1"/>
          </p:cNvPicPr>
          <p:nvPr/>
        </p:nvPicPr>
        <p:blipFill rotWithShape="1">
          <a:blip r:embed="rId3" cstate="print">
            <a:extLst>
              <a:ext uri="{28A0092B-C50C-407E-A947-70E740481C1C}">
                <a14:useLocalDpi xmlns:a14="http://schemas.microsoft.com/office/drawing/2010/main" val="0"/>
              </a:ext>
            </a:extLst>
          </a:blip>
          <a:srcRect r="45712" b="-62"/>
          <a:stretch/>
        </p:blipFill>
        <p:spPr>
          <a:xfrm>
            <a:off x="3456374" y="1247686"/>
            <a:ext cx="5265007" cy="5610313"/>
          </a:xfrm>
          <a:prstGeom prst="rect">
            <a:avLst/>
          </a:prstGeom>
        </p:spPr>
      </p:pic>
      <p:sp>
        <p:nvSpPr>
          <p:cNvPr id="4" name="Marcador de número de diapositiva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1127EC-E813-480E-9766-8489B499E0C8}" type="slidenum">
              <a:rPr kumimoji="0" lang="es-E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s-E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15497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Recorte de pantalla"/>
          <p:cNvPicPr>
            <a:picLocks noChangeAspect="1"/>
          </p:cNvPicPr>
          <p:nvPr/>
        </p:nvPicPr>
        <p:blipFill rotWithShape="1">
          <a:blip r:embed="rId2">
            <a:extLst>
              <a:ext uri="{28A0092B-C50C-407E-A947-70E740481C1C}">
                <a14:useLocalDpi xmlns:a14="http://schemas.microsoft.com/office/drawing/2010/main" val="0"/>
              </a:ext>
            </a:extLst>
          </a:blip>
          <a:srcRect l="2116" t="962" r="76214" b="44463"/>
          <a:stretch/>
        </p:blipFill>
        <p:spPr>
          <a:xfrm>
            <a:off x="10049855" y="186381"/>
            <a:ext cx="1222048" cy="1367327"/>
          </a:xfrm>
          <a:prstGeom prst="rect">
            <a:avLst/>
          </a:prstGeom>
        </p:spPr>
      </p:pic>
      <p:sp>
        <p:nvSpPr>
          <p:cNvPr id="5" name="1 Título">
            <a:extLst>
              <a:ext uri="{FF2B5EF4-FFF2-40B4-BE49-F238E27FC236}">
                <a16:creationId xmlns:a16="http://schemas.microsoft.com/office/drawing/2014/main" xmlns="" id="{1385EE05-1435-423A-9972-EE4FC516D167}"/>
              </a:ext>
            </a:extLst>
          </p:cNvPr>
          <p:cNvSpPr txBox="1">
            <a:spLocks/>
          </p:cNvSpPr>
          <p:nvPr/>
        </p:nvSpPr>
        <p:spPr bwMode="auto">
          <a:xfrm>
            <a:off x="430589" y="72456"/>
            <a:ext cx="8571432" cy="949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just">
              <a:lnSpc>
                <a:spcPct val="120000"/>
              </a:lnSpc>
              <a:spcBef>
                <a:spcPts val="1000"/>
              </a:spcBef>
              <a:buClr>
                <a:srgbClr val="D7537B">
                  <a:lumMod val="50000"/>
                </a:srgbClr>
              </a:buClr>
              <a:buSzPct val="125000"/>
              <a:buNone/>
              <a:defRPr/>
            </a:pPr>
            <a:r>
              <a:rPr lang="es-ES" altLang="es-ES_tradnl" sz="2800" b="1" dirty="0" err="1" smtClean="0">
                <a:solidFill>
                  <a:srgbClr val="002060"/>
                </a:solidFill>
              </a:rPr>
              <a:t>Kesko</a:t>
            </a:r>
            <a:r>
              <a:rPr lang="es-ES" altLang="es-ES_tradnl" sz="2800" b="1" dirty="0" smtClean="0">
                <a:solidFill>
                  <a:srgbClr val="002060"/>
                </a:solidFill>
              </a:rPr>
              <a:t>- </a:t>
            </a:r>
            <a:r>
              <a:rPr lang="en-US" sz="2800" b="1" dirty="0" smtClean="0">
                <a:solidFill>
                  <a:srgbClr val="002060"/>
                </a:solidFill>
              </a:rPr>
              <a:t>Ethical </a:t>
            </a:r>
            <a:r>
              <a:rPr lang="en-US" sz="2800" b="1" dirty="0">
                <a:solidFill>
                  <a:srgbClr val="002060"/>
                </a:solidFill>
              </a:rPr>
              <a:t>principles for utilizing artificial intelligence</a:t>
            </a:r>
          </a:p>
        </p:txBody>
      </p:sp>
      <p:pic>
        <p:nvPicPr>
          <p:cNvPr id="6" name="Imagen 5"/>
          <p:cNvPicPr>
            <a:picLocks noChangeAspect="1"/>
          </p:cNvPicPr>
          <p:nvPr/>
        </p:nvPicPr>
        <p:blipFill rotWithShape="1">
          <a:blip r:embed="rId3" cstate="print">
            <a:extLst>
              <a:ext uri="{28A0092B-C50C-407E-A947-70E740481C1C}">
                <a14:useLocalDpi xmlns:a14="http://schemas.microsoft.com/office/drawing/2010/main" val="0"/>
              </a:ext>
            </a:extLst>
          </a:blip>
          <a:srcRect t="-76012" b="76012"/>
          <a:stretch/>
        </p:blipFill>
        <p:spPr>
          <a:xfrm>
            <a:off x="3232005" y="-501650"/>
            <a:ext cx="5409488" cy="6858000"/>
          </a:xfrm>
          <a:prstGeom prst="rect">
            <a:avLst/>
          </a:prstGeom>
        </p:spPr>
      </p:pic>
      <p:pic>
        <p:nvPicPr>
          <p:cNvPr id="7" name="Imagen 6"/>
          <p:cNvPicPr>
            <a:picLocks noChangeAspect="1"/>
          </p:cNvPicPr>
          <p:nvPr/>
        </p:nvPicPr>
        <p:blipFill rotWithShape="1">
          <a:blip r:embed="rId4" cstate="print">
            <a:extLst>
              <a:ext uri="{28A0092B-C50C-407E-A947-70E740481C1C}">
                <a14:useLocalDpi xmlns:a14="http://schemas.microsoft.com/office/drawing/2010/main" val="0"/>
              </a:ext>
            </a:extLst>
          </a:blip>
          <a:srcRect l="-1" t="53840" r="1356" b="3864"/>
          <a:stretch/>
        </p:blipFill>
        <p:spPr>
          <a:xfrm>
            <a:off x="3265817" y="1988163"/>
            <a:ext cx="5279977" cy="2900031"/>
          </a:xfrm>
          <a:prstGeom prst="rect">
            <a:avLst/>
          </a:prstGeom>
        </p:spPr>
      </p:pic>
      <p:pic>
        <p:nvPicPr>
          <p:cNvPr id="8" name="Imagen 7"/>
          <p:cNvPicPr>
            <a:picLocks noChangeAspect="1"/>
          </p:cNvPicPr>
          <p:nvPr/>
        </p:nvPicPr>
        <p:blipFill rotWithShape="1">
          <a:blip r:embed="rId4" cstate="print">
            <a:extLst>
              <a:ext uri="{28A0092B-C50C-407E-A947-70E740481C1C}">
                <a14:useLocalDpi xmlns:a14="http://schemas.microsoft.com/office/drawing/2010/main" val="0"/>
              </a:ext>
            </a:extLst>
          </a:blip>
          <a:srcRect l="-1" r="-291" b="84982"/>
          <a:stretch/>
        </p:blipFill>
        <p:spPr>
          <a:xfrm>
            <a:off x="3119548" y="1073763"/>
            <a:ext cx="5312573" cy="914400"/>
          </a:xfrm>
          <a:prstGeom prst="rect">
            <a:avLst/>
          </a:prstGeom>
        </p:spPr>
      </p:pic>
      <p:sp>
        <p:nvSpPr>
          <p:cNvPr id="4" name="Marcador de número de diapositiva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1127EC-E813-480E-9766-8489B499E0C8}" type="slidenum">
              <a:rPr kumimoji="0" lang="es-E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s-E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44885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Recorte de pantalla"/>
          <p:cNvPicPr>
            <a:picLocks noChangeAspect="1"/>
          </p:cNvPicPr>
          <p:nvPr/>
        </p:nvPicPr>
        <p:blipFill rotWithShape="1">
          <a:blip r:embed="rId2">
            <a:extLst>
              <a:ext uri="{28A0092B-C50C-407E-A947-70E740481C1C}">
                <a14:useLocalDpi xmlns:a14="http://schemas.microsoft.com/office/drawing/2010/main" val="0"/>
              </a:ext>
            </a:extLst>
          </a:blip>
          <a:srcRect l="2116" t="962" r="76214" b="44463"/>
          <a:stretch/>
        </p:blipFill>
        <p:spPr>
          <a:xfrm>
            <a:off x="10049855" y="186381"/>
            <a:ext cx="1222048" cy="1367327"/>
          </a:xfrm>
          <a:prstGeom prst="rect">
            <a:avLst/>
          </a:prstGeom>
        </p:spPr>
      </p:pic>
      <p:sp>
        <p:nvSpPr>
          <p:cNvPr id="9" name="CuadroTexto 8"/>
          <p:cNvSpPr txBox="1"/>
          <p:nvPr/>
        </p:nvSpPr>
        <p:spPr>
          <a:xfrm>
            <a:off x="820223" y="455806"/>
            <a:ext cx="9528561" cy="574901"/>
          </a:xfrm>
          <a:prstGeom prst="rect">
            <a:avLst/>
          </a:prstGeom>
          <a:noFill/>
        </p:spPr>
        <p:txBody>
          <a:bodyPr wrap="square" rtlCol="0">
            <a:spAutoFit/>
          </a:bodyPr>
          <a:lstStyle/>
          <a:p>
            <a:pPr algn="just">
              <a:lnSpc>
                <a:spcPct val="120000"/>
              </a:lnSpc>
              <a:spcBef>
                <a:spcPts val="1000"/>
              </a:spcBef>
              <a:buClr>
                <a:srgbClr val="D7537B">
                  <a:lumMod val="50000"/>
                </a:srgbClr>
              </a:buClr>
              <a:buSzPct val="125000"/>
              <a:defRPr/>
            </a:pPr>
            <a:r>
              <a:rPr lang="es-ES" sz="2800" b="1" dirty="0" err="1" smtClean="0">
                <a:solidFill>
                  <a:srgbClr val="002060"/>
                </a:solidFill>
                <a:latin typeface="Calibri" panose="020F0502020204030204" pitchFamily="34" charset="0"/>
                <a:ea typeface="ＭＳ Ｐゴシック" panose="020B0600070205080204" pitchFamily="34" charset="-128"/>
              </a:rPr>
              <a:t>Sampo</a:t>
            </a:r>
            <a:r>
              <a:rPr lang="es-ES" sz="2800" b="1" dirty="0" smtClean="0">
                <a:solidFill>
                  <a:srgbClr val="002060"/>
                </a:solidFill>
                <a:latin typeface="Calibri" panose="020F0502020204030204" pitchFamily="34" charset="0"/>
                <a:ea typeface="ＭＳ Ｐゴシック" panose="020B0600070205080204" pitchFamily="34" charset="-128"/>
              </a:rPr>
              <a:t>- </a:t>
            </a:r>
            <a:r>
              <a:rPr lang="en-US" sz="2800" b="1" dirty="0">
                <a:solidFill>
                  <a:srgbClr val="002060"/>
                </a:solidFill>
                <a:latin typeface="Calibri" panose="020F0502020204030204" pitchFamily="34" charset="0"/>
                <a:ea typeface="ＭＳ Ｐゴシック" panose="020B0600070205080204" pitchFamily="34" charset="-128"/>
              </a:rPr>
              <a:t>Artificial Intelligence with responsibility</a:t>
            </a:r>
          </a:p>
        </p:txBody>
      </p:sp>
      <p:pic>
        <p:nvPicPr>
          <p:cNvPr id="10" name="Imagen 9"/>
          <p:cNvPicPr>
            <a:picLocks noChangeAspect="1"/>
          </p:cNvPicPr>
          <p:nvPr/>
        </p:nvPicPr>
        <p:blipFill rotWithShape="1">
          <a:blip r:embed="rId3" cstate="print">
            <a:extLst>
              <a:ext uri="{28A0092B-C50C-407E-A947-70E740481C1C}">
                <a14:useLocalDpi xmlns:a14="http://schemas.microsoft.com/office/drawing/2010/main" val="0"/>
              </a:ext>
            </a:extLst>
          </a:blip>
          <a:srcRect l="4048" t="10560" r="3439" b="10165"/>
          <a:stretch/>
        </p:blipFill>
        <p:spPr>
          <a:xfrm>
            <a:off x="2849849" y="1765833"/>
            <a:ext cx="5469307" cy="4972526"/>
          </a:xfrm>
          <a:prstGeom prst="rect">
            <a:avLst/>
          </a:prstGeom>
        </p:spPr>
      </p:pic>
      <p:sp>
        <p:nvSpPr>
          <p:cNvPr id="4" name="Marcador de número de diapositiva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1127EC-E813-480E-9766-8489B499E0C8}" type="slidenum">
              <a:rPr kumimoji="0" lang="es-E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s-E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92210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Recorte de pantalla"/>
          <p:cNvPicPr>
            <a:picLocks noChangeAspect="1"/>
          </p:cNvPicPr>
          <p:nvPr/>
        </p:nvPicPr>
        <p:blipFill rotWithShape="1">
          <a:blip r:embed="rId2">
            <a:extLst>
              <a:ext uri="{28A0092B-C50C-407E-A947-70E740481C1C}">
                <a14:useLocalDpi xmlns:a14="http://schemas.microsoft.com/office/drawing/2010/main" val="0"/>
              </a:ext>
            </a:extLst>
          </a:blip>
          <a:srcRect l="2116" t="962" r="76214" b="44463"/>
          <a:stretch/>
        </p:blipFill>
        <p:spPr>
          <a:xfrm>
            <a:off x="10049855" y="186381"/>
            <a:ext cx="1222048" cy="1367327"/>
          </a:xfrm>
          <a:prstGeom prst="rect">
            <a:avLst/>
          </a:prstGeom>
        </p:spPr>
      </p:pic>
      <p:sp>
        <p:nvSpPr>
          <p:cNvPr id="5" name="1 Título">
            <a:extLst>
              <a:ext uri="{FF2B5EF4-FFF2-40B4-BE49-F238E27FC236}">
                <a16:creationId xmlns:a16="http://schemas.microsoft.com/office/drawing/2014/main" xmlns="" id="{1385EE05-1435-423A-9972-EE4FC516D167}"/>
              </a:ext>
            </a:extLst>
          </p:cNvPr>
          <p:cNvSpPr txBox="1">
            <a:spLocks/>
          </p:cNvSpPr>
          <p:nvPr/>
        </p:nvSpPr>
        <p:spPr bwMode="auto">
          <a:xfrm>
            <a:off x="818256" y="325750"/>
            <a:ext cx="8232900" cy="608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0" fontAlgn="base" hangingPunct="0">
              <a:spcBef>
                <a:spcPct val="0"/>
              </a:spcBef>
              <a:spcAft>
                <a:spcPct val="0"/>
              </a:spcAft>
              <a:buNone/>
              <a:defRPr/>
            </a:pPr>
            <a:endParaRPr lang="es-ES" altLang="es-ES_tradnl" sz="2800" b="1" dirty="0" smtClean="0">
              <a:solidFill>
                <a:srgbClr val="008000"/>
              </a:solidFill>
            </a:endParaRPr>
          </a:p>
          <a:p>
            <a:pPr eaLnBrk="0" fontAlgn="base" hangingPunct="0">
              <a:spcBef>
                <a:spcPct val="0"/>
              </a:spcBef>
              <a:spcAft>
                <a:spcPct val="0"/>
              </a:spcAft>
              <a:buNone/>
              <a:defRPr/>
            </a:pPr>
            <a:r>
              <a:rPr lang="es-ES" altLang="es-ES_tradnl" sz="2800" b="1" dirty="0" err="1" smtClean="0">
                <a:solidFill>
                  <a:srgbClr val="002060"/>
                </a:solidFill>
              </a:rPr>
              <a:t>Sap</a:t>
            </a:r>
            <a:r>
              <a:rPr lang="es-ES" altLang="es-ES_tradnl" sz="2800" b="1" dirty="0" smtClean="0">
                <a:solidFill>
                  <a:srgbClr val="002060"/>
                </a:solidFill>
              </a:rPr>
              <a:t>- </a:t>
            </a:r>
            <a:r>
              <a:rPr lang="en-US" sz="2800" b="1" dirty="0" smtClean="0">
                <a:solidFill>
                  <a:srgbClr val="002060"/>
                </a:solidFill>
              </a:rPr>
              <a:t>Guiding Principles for Artificial Intelligence</a:t>
            </a:r>
            <a:endParaRPr lang="en-US" sz="2800" b="1" dirty="0">
              <a:solidFill>
                <a:srgbClr val="002060"/>
              </a:solidFill>
            </a:endParaRPr>
          </a:p>
          <a:p>
            <a:pPr lvl="0" eaLnBrk="0" fontAlgn="base" hangingPunct="0">
              <a:spcBef>
                <a:spcPct val="0"/>
              </a:spcBef>
              <a:spcAft>
                <a:spcPct val="0"/>
              </a:spcAft>
              <a:buNone/>
              <a:defRPr/>
            </a:pPr>
            <a:endParaRPr lang="es-ES" altLang="es-ES_tradnl" sz="2800" b="1" dirty="0">
              <a:solidFill>
                <a:srgbClr val="008000"/>
              </a:solidFill>
            </a:endParaRPr>
          </a:p>
        </p:txBody>
      </p:sp>
      <p:pic>
        <p:nvPicPr>
          <p:cNvPr id="6" name="Imagen 5" descr="Recorte de pantall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3956" y="1454587"/>
            <a:ext cx="6977200" cy="5403413"/>
          </a:xfrm>
          <a:prstGeom prst="rect">
            <a:avLst/>
          </a:prstGeom>
        </p:spPr>
      </p:pic>
      <p:sp>
        <p:nvSpPr>
          <p:cNvPr id="4" name="Marcador de número de diapositiva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1127EC-E813-480E-9766-8489B499E0C8}" type="slidenum">
              <a:rPr kumimoji="0" lang="es-E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s-E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12013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Recorte de pantalla"/>
          <p:cNvPicPr>
            <a:picLocks noChangeAspect="1"/>
          </p:cNvPicPr>
          <p:nvPr/>
        </p:nvPicPr>
        <p:blipFill rotWithShape="1">
          <a:blip r:embed="rId2">
            <a:extLst>
              <a:ext uri="{28A0092B-C50C-407E-A947-70E740481C1C}">
                <a14:useLocalDpi xmlns:a14="http://schemas.microsoft.com/office/drawing/2010/main" val="0"/>
              </a:ext>
            </a:extLst>
          </a:blip>
          <a:srcRect l="2116" t="962" r="76214" b="44463"/>
          <a:stretch/>
        </p:blipFill>
        <p:spPr>
          <a:xfrm>
            <a:off x="10049855" y="186381"/>
            <a:ext cx="1222048" cy="1367327"/>
          </a:xfrm>
          <a:prstGeom prst="rect">
            <a:avLst/>
          </a:prstGeom>
        </p:spPr>
      </p:pic>
      <p:sp>
        <p:nvSpPr>
          <p:cNvPr id="7" name="1 Título">
            <a:extLst>
              <a:ext uri="{FF2B5EF4-FFF2-40B4-BE49-F238E27FC236}">
                <a16:creationId xmlns:a16="http://schemas.microsoft.com/office/drawing/2014/main" xmlns="" id="{1385EE05-1435-423A-9972-EE4FC516D167}"/>
              </a:ext>
            </a:extLst>
          </p:cNvPr>
          <p:cNvSpPr txBox="1">
            <a:spLocks/>
          </p:cNvSpPr>
          <p:nvPr/>
        </p:nvSpPr>
        <p:spPr bwMode="auto">
          <a:xfrm>
            <a:off x="912259" y="458286"/>
            <a:ext cx="8232900" cy="426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0" fontAlgn="base" hangingPunct="0">
              <a:spcBef>
                <a:spcPct val="0"/>
              </a:spcBef>
              <a:spcAft>
                <a:spcPct val="0"/>
              </a:spcAft>
              <a:buNone/>
              <a:defRPr/>
            </a:pPr>
            <a:endParaRPr lang="es-ES" altLang="es-ES_tradnl" sz="2800" b="1" dirty="0" smtClean="0">
              <a:solidFill>
                <a:srgbClr val="008000"/>
              </a:solidFill>
            </a:endParaRPr>
          </a:p>
          <a:p>
            <a:pPr eaLnBrk="0" fontAlgn="base" hangingPunct="0">
              <a:spcBef>
                <a:spcPct val="0"/>
              </a:spcBef>
              <a:spcAft>
                <a:spcPct val="0"/>
              </a:spcAft>
              <a:buNone/>
              <a:defRPr/>
            </a:pPr>
            <a:r>
              <a:rPr lang="es-ES" altLang="es-ES_tradnl" sz="2800" b="1" dirty="0" err="1" smtClean="0">
                <a:solidFill>
                  <a:srgbClr val="002060"/>
                </a:solidFill>
              </a:rPr>
              <a:t>Telefonica</a:t>
            </a:r>
            <a:r>
              <a:rPr lang="es-ES" altLang="es-ES_tradnl" sz="2800" b="1" dirty="0" smtClean="0">
                <a:solidFill>
                  <a:srgbClr val="002060"/>
                </a:solidFill>
              </a:rPr>
              <a:t>- </a:t>
            </a:r>
            <a:r>
              <a:rPr lang="en-US" sz="2800" b="1" dirty="0">
                <a:solidFill>
                  <a:srgbClr val="002060"/>
                </a:solidFill>
              </a:rPr>
              <a:t>Artificial Intelligence Principles</a:t>
            </a:r>
          </a:p>
          <a:p>
            <a:pPr lvl="0" eaLnBrk="0" fontAlgn="base" hangingPunct="0">
              <a:spcBef>
                <a:spcPct val="0"/>
              </a:spcBef>
              <a:spcAft>
                <a:spcPct val="0"/>
              </a:spcAft>
              <a:buNone/>
              <a:defRPr/>
            </a:pPr>
            <a:endParaRPr lang="es-ES" altLang="es-ES_tradnl" sz="2800" b="1" dirty="0">
              <a:solidFill>
                <a:srgbClr val="008000"/>
              </a:solidFill>
            </a:endParaRPr>
          </a:p>
        </p:txBody>
      </p:sp>
      <p:pic>
        <p:nvPicPr>
          <p:cNvPr id="8" name="Imagen 7"/>
          <p:cNvPicPr>
            <a:picLocks noChangeAspect="1"/>
          </p:cNvPicPr>
          <p:nvPr/>
        </p:nvPicPr>
        <p:blipFill rotWithShape="1">
          <a:blip r:embed="rId3"/>
          <a:srcRect l="7051" t="5201" r="12954" b="9933"/>
          <a:stretch/>
        </p:blipFill>
        <p:spPr>
          <a:xfrm>
            <a:off x="1768488" y="1533505"/>
            <a:ext cx="6520442" cy="5268689"/>
          </a:xfrm>
          <a:prstGeom prst="rect">
            <a:avLst/>
          </a:prstGeom>
        </p:spPr>
      </p:pic>
      <p:sp>
        <p:nvSpPr>
          <p:cNvPr id="4" name="Marcador de número de diapositiva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1127EC-E813-480E-9766-8489B499E0C8}" type="slidenum">
              <a:rPr kumimoji="0" lang="es-E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s-E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29417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Recorte de pantalla"/>
          <p:cNvPicPr>
            <a:picLocks noChangeAspect="1"/>
          </p:cNvPicPr>
          <p:nvPr/>
        </p:nvPicPr>
        <p:blipFill rotWithShape="1">
          <a:blip r:embed="rId2">
            <a:extLst>
              <a:ext uri="{28A0092B-C50C-407E-A947-70E740481C1C}">
                <a14:useLocalDpi xmlns:a14="http://schemas.microsoft.com/office/drawing/2010/main" val="0"/>
              </a:ext>
            </a:extLst>
          </a:blip>
          <a:srcRect l="2116" t="962" r="76214" b="44463"/>
          <a:stretch/>
        </p:blipFill>
        <p:spPr>
          <a:xfrm>
            <a:off x="10049855" y="186381"/>
            <a:ext cx="1222048" cy="1367327"/>
          </a:xfrm>
          <a:prstGeom prst="rect">
            <a:avLst/>
          </a:prstGeom>
        </p:spPr>
      </p:pic>
      <p:sp>
        <p:nvSpPr>
          <p:cNvPr id="5" name="1 Título">
            <a:extLst>
              <a:ext uri="{FF2B5EF4-FFF2-40B4-BE49-F238E27FC236}">
                <a16:creationId xmlns:a16="http://schemas.microsoft.com/office/drawing/2014/main" xmlns="" id="{1385EE05-1435-423A-9972-EE4FC516D167}"/>
              </a:ext>
            </a:extLst>
          </p:cNvPr>
          <p:cNvSpPr txBox="1">
            <a:spLocks/>
          </p:cNvSpPr>
          <p:nvPr/>
        </p:nvSpPr>
        <p:spPr bwMode="auto">
          <a:xfrm>
            <a:off x="738238" y="413267"/>
            <a:ext cx="8232900" cy="949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0" fontAlgn="base" hangingPunct="0">
              <a:spcBef>
                <a:spcPct val="0"/>
              </a:spcBef>
              <a:spcAft>
                <a:spcPct val="0"/>
              </a:spcAft>
              <a:buNone/>
              <a:defRPr/>
            </a:pPr>
            <a:r>
              <a:rPr lang="es-ES" altLang="es-ES_tradnl" sz="2800" b="1" dirty="0" err="1" smtClean="0">
                <a:solidFill>
                  <a:srgbClr val="002060"/>
                </a:solidFill>
              </a:rPr>
              <a:t>Telia</a:t>
            </a:r>
            <a:r>
              <a:rPr lang="es-ES" altLang="es-ES_tradnl" sz="2800" b="1" dirty="0" smtClean="0">
                <a:solidFill>
                  <a:srgbClr val="002060"/>
                </a:solidFill>
              </a:rPr>
              <a:t> Company- </a:t>
            </a:r>
            <a:r>
              <a:rPr lang="en-US" sz="2800" b="1" dirty="0">
                <a:solidFill>
                  <a:srgbClr val="002060"/>
                </a:solidFill>
              </a:rPr>
              <a:t>Guiding Principles on trusted AI ethics</a:t>
            </a:r>
          </a:p>
          <a:p>
            <a:pPr lvl="0" eaLnBrk="0" fontAlgn="base" hangingPunct="0">
              <a:spcBef>
                <a:spcPct val="0"/>
              </a:spcBef>
              <a:spcAft>
                <a:spcPct val="0"/>
              </a:spcAft>
              <a:buNone/>
              <a:defRPr/>
            </a:pPr>
            <a:endParaRPr lang="es-ES" altLang="es-ES_tradnl" sz="2800" b="1" dirty="0">
              <a:solidFill>
                <a:srgbClr val="008000"/>
              </a:solidFill>
            </a:endParaRPr>
          </a:p>
        </p:txBody>
      </p:sp>
      <p:pic>
        <p:nvPicPr>
          <p:cNvPr id="6" name="Imagen 5"/>
          <p:cNvPicPr>
            <a:picLocks noChangeAspect="1"/>
          </p:cNvPicPr>
          <p:nvPr/>
        </p:nvPicPr>
        <p:blipFill rotWithShape="1">
          <a:blip r:embed="rId3" cstate="print">
            <a:extLst>
              <a:ext uri="{28A0092B-C50C-407E-A947-70E740481C1C}">
                <a14:useLocalDpi xmlns:a14="http://schemas.microsoft.com/office/drawing/2010/main" val="0"/>
              </a:ext>
            </a:extLst>
          </a:blip>
          <a:srcRect t="1" b="45524"/>
          <a:stretch/>
        </p:blipFill>
        <p:spPr>
          <a:xfrm>
            <a:off x="2618660" y="1608955"/>
            <a:ext cx="6352478" cy="4817817"/>
          </a:xfrm>
          <a:prstGeom prst="rect">
            <a:avLst/>
          </a:prstGeom>
        </p:spPr>
      </p:pic>
      <p:sp>
        <p:nvSpPr>
          <p:cNvPr id="4" name="Marcador de número de diapositiva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1127EC-E813-480E-9766-8489B499E0C8}" type="slidenum">
              <a:rPr kumimoji="0" lang="es-E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s-E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35336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Recorte de pantalla"/>
          <p:cNvPicPr>
            <a:picLocks noChangeAspect="1"/>
          </p:cNvPicPr>
          <p:nvPr/>
        </p:nvPicPr>
        <p:blipFill rotWithShape="1">
          <a:blip r:embed="rId2">
            <a:extLst>
              <a:ext uri="{28A0092B-C50C-407E-A947-70E740481C1C}">
                <a14:useLocalDpi xmlns:a14="http://schemas.microsoft.com/office/drawing/2010/main" val="0"/>
              </a:ext>
            </a:extLst>
          </a:blip>
          <a:srcRect l="2116" t="962" r="76214" b="44463"/>
          <a:stretch/>
        </p:blipFill>
        <p:spPr>
          <a:xfrm>
            <a:off x="10049855" y="186381"/>
            <a:ext cx="1222048" cy="1367327"/>
          </a:xfrm>
          <a:prstGeom prst="rect">
            <a:avLst/>
          </a:prstGeom>
        </p:spPr>
      </p:pic>
      <p:sp>
        <p:nvSpPr>
          <p:cNvPr id="7" name="1 Título">
            <a:extLst>
              <a:ext uri="{FF2B5EF4-FFF2-40B4-BE49-F238E27FC236}">
                <a16:creationId xmlns:a16="http://schemas.microsoft.com/office/drawing/2014/main" xmlns="" id="{1385EE05-1435-423A-9972-EE4FC516D167}"/>
              </a:ext>
            </a:extLst>
          </p:cNvPr>
          <p:cNvSpPr txBox="1">
            <a:spLocks/>
          </p:cNvSpPr>
          <p:nvPr/>
        </p:nvSpPr>
        <p:spPr bwMode="auto">
          <a:xfrm>
            <a:off x="1171513" y="200642"/>
            <a:ext cx="8232900" cy="949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lvl="0" eaLnBrk="0" fontAlgn="base" hangingPunct="0">
              <a:spcBef>
                <a:spcPct val="0"/>
              </a:spcBef>
              <a:spcAft>
                <a:spcPct val="0"/>
              </a:spcAft>
              <a:buNone/>
              <a:defRPr/>
            </a:pPr>
            <a:r>
              <a:rPr lang="es-ES" altLang="es-ES_tradnl" sz="2800" b="1" dirty="0" err="1" smtClean="0">
                <a:solidFill>
                  <a:srgbClr val="002060"/>
                </a:solidFill>
              </a:rPr>
              <a:t>Tieto</a:t>
            </a:r>
            <a:r>
              <a:rPr lang="es-ES" altLang="es-ES_tradnl" sz="2800" b="1" dirty="0" smtClean="0">
                <a:solidFill>
                  <a:srgbClr val="002060"/>
                </a:solidFill>
              </a:rPr>
              <a:t>- AI </a:t>
            </a:r>
            <a:r>
              <a:rPr lang="es-ES" altLang="es-ES_tradnl" sz="2800" b="1" dirty="0" err="1" smtClean="0">
                <a:solidFill>
                  <a:srgbClr val="002060"/>
                </a:solidFill>
              </a:rPr>
              <a:t>ethics</a:t>
            </a:r>
            <a:r>
              <a:rPr lang="es-ES" altLang="es-ES_tradnl" sz="2800" b="1" dirty="0" smtClean="0">
                <a:solidFill>
                  <a:srgbClr val="002060"/>
                </a:solidFill>
              </a:rPr>
              <a:t> </a:t>
            </a:r>
            <a:r>
              <a:rPr lang="es-ES" altLang="es-ES_tradnl" sz="2800" b="1" dirty="0" err="1" smtClean="0">
                <a:solidFill>
                  <a:srgbClr val="002060"/>
                </a:solidFill>
              </a:rPr>
              <a:t>guidlines</a:t>
            </a:r>
            <a:endParaRPr lang="es-ES" altLang="es-ES_tradnl" sz="2800" b="1" dirty="0">
              <a:solidFill>
                <a:srgbClr val="002060"/>
              </a:solidFill>
            </a:endParaRPr>
          </a:p>
        </p:txBody>
      </p:sp>
      <p:pic>
        <p:nvPicPr>
          <p:cNvPr id="8" name="Imagen 7"/>
          <p:cNvPicPr>
            <a:picLocks noChangeAspect="1"/>
          </p:cNvPicPr>
          <p:nvPr/>
        </p:nvPicPr>
        <p:blipFill rotWithShape="1">
          <a:blip r:embed="rId3" cstate="print">
            <a:extLst>
              <a:ext uri="{28A0092B-C50C-407E-A947-70E740481C1C}">
                <a14:useLocalDpi xmlns:a14="http://schemas.microsoft.com/office/drawing/2010/main" val="0"/>
              </a:ext>
            </a:extLst>
          </a:blip>
          <a:srcRect r="9702" b="10326"/>
          <a:stretch/>
        </p:blipFill>
        <p:spPr>
          <a:xfrm>
            <a:off x="1282609" y="1992301"/>
            <a:ext cx="7348645" cy="3817820"/>
          </a:xfrm>
          <a:prstGeom prst="rect">
            <a:avLst/>
          </a:prstGeom>
        </p:spPr>
      </p:pic>
      <p:sp>
        <p:nvSpPr>
          <p:cNvPr id="4" name="Marcador de número de diapositiva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1127EC-E813-480E-9766-8489B499E0C8}" type="slidenum">
              <a:rPr kumimoji="0" lang="es-E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s-E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91632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Recorte de pantalla"/>
          <p:cNvPicPr>
            <a:picLocks noChangeAspect="1"/>
          </p:cNvPicPr>
          <p:nvPr/>
        </p:nvPicPr>
        <p:blipFill rotWithShape="1">
          <a:blip r:embed="rId2">
            <a:extLst>
              <a:ext uri="{28A0092B-C50C-407E-A947-70E740481C1C}">
                <a14:useLocalDpi xmlns:a14="http://schemas.microsoft.com/office/drawing/2010/main" val="0"/>
              </a:ext>
            </a:extLst>
          </a:blip>
          <a:srcRect l="2116" t="962" r="76214" b="44463"/>
          <a:stretch/>
        </p:blipFill>
        <p:spPr>
          <a:xfrm>
            <a:off x="10049855" y="186381"/>
            <a:ext cx="1222048" cy="1367327"/>
          </a:xfrm>
          <a:prstGeom prst="rect">
            <a:avLst/>
          </a:prstGeom>
        </p:spPr>
      </p:pic>
      <p:sp>
        <p:nvSpPr>
          <p:cNvPr id="2" name="Subtítulo 1"/>
          <p:cNvSpPr>
            <a:spLocks noGrp="1"/>
          </p:cNvSpPr>
          <p:nvPr>
            <p:ph type="subTitle" idx="1"/>
          </p:nvPr>
        </p:nvSpPr>
        <p:spPr>
          <a:xfrm>
            <a:off x="871671" y="1897166"/>
            <a:ext cx="10049854" cy="4554908"/>
          </a:xfrm>
        </p:spPr>
        <p:txBody>
          <a:bodyPr>
            <a:normAutofit fontScale="92500" lnSpcReduction="10000"/>
          </a:bodyPr>
          <a:lstStyle/>
          <a:p>
            <a:pPr algn="just">
              <a:lnSpc>
                <a:spcPct val="120000"/>
              </a:lnSpc>
            </a:pPr>
            <a:r>
              <a:rPr lang="en-US" sz="2000" dirty="0"/>
              <a:t>The growing popularity of artificial intelligence (AI) raises important questions about the extent to which it affects businesses, consumers and the economy in more general terms.</a:t>
            </a:r>
            <a:endParaRPr lang="es-ES" sz="2000" dirty="0"/>
          </a:p>
          <a:p>
            <a:pPr algn="just">
              <a:lnSpc>
                <a:spcPct val="120000"/>
              </a:lnSpc>
            </a:pPr>
            <a:r>
              <a:rPr lang="en-US" sz="2000" dirty="0"/>
              <a:t>From the firm's perspective, the adoption of AI generates new benefits, possibly leading to a substantial increase in </a:t>
            </a:r>
            <a:r>
              <a:rPr lang="en-US" sz="2000" dirty="0" smtClean="0"/>
              <a:t>labor </a:t>
            </a:r>
            <a:r>
              <a:rPr lang="en-US" sz="2000" dirty="0"/>
              <a:t>productivity, efficiency, and new revenue </a:t>
            </a:r>
            <a:r>
              <a:rPr lang="en-US" sz="2000" dirty="0" smtClean="0"/>
              <a:t>streams. </a:t>
            </a:r>
          </a:p>
          <a:p>
            <a:pPr algn="just">
              <a:lnSpc>
                <a:spcPct val="120000"/>
              </a:lnSpc>
            </a:pPr>
            <a:r>
              <a:rPr lang="en-US" sz="2000" dirty="0" smtClean="0"/>
              <a:t>At </a:t>
            </a:r>
            <a:r>
              <a:rPr lang="en-US" sz="2000" dirty="0"/>
              <a:t>the same </a:t>
            </a:r>
            <a:r>
              <a:rPr lang="en-US" sz="2000" dirty="0" smtClean="0"/>
              <a:t>time, the </a:t>
            </a:r>
            <a:r>
              <a:rPr lang="en-US" sz="2000" dirty="0"/>
              <a:t>development, deployment, and use of AI systems imply several risks and ethical challenges due to their impact on human rights, privacy, employment, and other social </a:t>
            </a:r>
            <a:r>
              <a:rPr lang="en-US" sz="2000" dirty="0" smtClean="0"/>
              <a:t>issues.</a:t>
            </a:r>
          </a:p>
          <a:p>
            <a:pPr algn="just">
              <a:lnSpc>
                <a:spcPct val="120000"/>
              </a:lnSpc>
            </a:pPr>
            <a:r>
              <a:rPr lang="en-US" sz="2000" dirty="0" smtClean="0"/>
              <a:t>In </a:t>
            </a:r>
            <a:r>
              <a:rPr lang="en-US" sz="2000" dirty="0"/>
              <a:t>the last few years, the European Union (EU) and various European countries have been encouraging and regulating AI innovation. Furthermore, companies have begun disclosing information regarding their AI initiatives. However, in Europe, AI disclosure is voluntary; hence, whether to disclose and to what extent, and the type of disclosed information are almost entirely left to the discretion of companies. </a:t>
            </a:r>
            <a:endParaRPr lang="es-ES" sz="2000" dirty="0"/>
          </a:p>
        </p:txBody>
      </p:sp>
      <p:sp>
        <p:nvSpPr>
          <p:cNvPr id="4" name="CuadroTexto 3"/>
          <p:cNvSpPr txBox="1"/>
          <p:nvPr/>
        </p:nvSpPr>
        <p:spPr>
          <a:xfrm>
            <a:off x="871671" y="608434"/>
            <a:ext cx="5512037" cy="523220"/>
          </a:xfrm>
          <a:prstGeom prst="rect">
            <a:avLst/>
          </a:prstGeom>
          <a:noFill/>
        </p:spPr>
        <p:txBody>
          <a:bodyPr wrap="square" rtlCol="0">
            <a:spAutoFit/>
          </a:bodyPr>
          <a:lstStyle/>
          <a:p>
            <a:pPr lvl="0" eaLnBrk="0" fontAlgn="base" hangingPunct="0">
              <a:spcBef>
                <a:spcPct val="0"/>
              </a:spcBef>
              <a:spcAft>
                <a:spcPct val="0"/>
              </a:spcAft>
              <a:defRPr/>
            </a:pPr>
            <a:r>
              <a:rPr lang="en-US" altLang="es-ES_tradnl" sz="2800" b="1" dirty="0" smtClean="0">
                <a:solidFill>
                  <a:srgbClr val="002060"/>
                </a:solidFill>
              </a:rPr>
              <a:t>Motivations</a:t>
            </a:r>
            <a:endParaRPr lang="en-US" altLang="es-ES_tradnl" sz="2800" b="1" dirty="0">
              <a:solidFill>
                <a:srgbClr val="002060"/>
              </a:solidFill>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1127EC-E813-480E-9766-8489B499E0C8}" type="slidenum">
              <a:rPr kumimoji="0" lang="es-E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s-E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78197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Recorte de pantalla"/>
          <p:cNvPicPr>
            <a:picLocks noChangeAspect="1"/>
          </p:cNvPicPr>
          <p:nvPr/>
        </p:nvPicPr>
        <p:blipFill rotWithShape="1">
          <a:blip r:embed="rId2">
            <a:extLst>
              <a:ext uri="{28A0092B-C50C-407E-A947-70E740481C1C}">
                <a14:useLocalDpi xmlns:a14="http://schemas.microsoft.com/office/drawing/2010/main" val="0"/>
              </a:ext>
            </a:extLst>
          </a:blip>
          <a:srcRect l="2116" t="962" r="76214" b="44463"/>
          <a:stretch/>
        </p:blipFill>
        <p:spPr>
          <a:xfrm>
            <a:off x="10049855" y="186381"/>
            <a:ext cx="1222048" cy="1367327"/>
          </a:xfrm>
          <a:prstGeom prst="rect">
            <a:avLst/>
          </a:prstGeom>
        </p:spPr>
      </p:pic>
      <p:sp>
        <p:nvSpPr>
          <p:cNvPr id="2" name="Subtítulo 1"/>
          <p:cNvSpPr>
            <a:spLocks noGrp="1"/>
          </p:cNvSpPr>
          <p:nvPr>
            <p:ph type="subTitle" idx="1"/>
          </p:nvPr>
        </p:nvSpPr>
        <p:spPr>
          <a:xfrm>
            <a:off x="1307506" y="2482540"/>
            <a:ext cx="9144000" cy="2098006"/>
          </a:xfrm>
        </p:spPr>
        <p:txBody>
          <a:bodyPr>
            <a:normAutofit/>
          </a:bodyPr>
          <a:lstStyle/>
          <a:p>
            <a:pPr algn="just">
              <a:lnSpc>
                <a:spcPct val="120000"/>
              </a:lnSpc>
              <a:defRPr/>
            </a:pPr>
            <a:r>
              <a:rPr lang="es-ES" sz="2000" dirty="0">
                <a:cs typeface="Times" panose="02020603050405020304" pitchFamily="18" charset="0"/>
              </a:rPr>
              <a:t>RQ1: </a:t>
            </a:r>
            <a:r>
              <a:rPr lang="en-US" sz="2000" dirty="0">
                <a:cs typeface="Times" panose="02020603050405020304" pitchFamily="18" charset="0"/>
              </a:rPr>
              <a:t>Are companies listed in the Eurozone disclosing information about AI</a:t>
            </a:r>
            <a:r>
              <a:rPr lang="en-US" sz="2000" dirty="0" smtClean="0">
                <a:cs typeface="Times" panose="02020603050405020304" pitchFamily="18" charset="0"/>
              </a:rPr>
              <a:t>?</a:t>
            </a:r>
          </a:p>
          <a:p>
            <a:pPr algn="just">
              <a:lnSpc>
                <a:spcPct val="120000"/>
              </a:lnSpc>
              <a:defRPr/>
            </a:pPr>
            <a:r>
              <a:rPr lang="es-ES" sz="2000" dirty="0" smtClean="0">
                <a:cs typeface="Times" panose="02020603050405020304" pitchFamily="18" charset="0"/>
              </a:rPr>
              <a:t>RQ2</a:t>
            </a:r>
            <a:r>
              <a:rPr lang="es-ES" sz="2000" dirty="0">
                <a:cs typeface="Times" panose="02020603050405020304" pitchFamily="18" charset="0"/>
              </a:rPr>
              <a:t>: Are they using </a:t>
            </a:r>
            <a:r>
              <a:rPr lang="es-ES" sz="2000" dirty="0" smtClean="0">
                <a:cs typeface="Times" panose="02020603050405020304" pitchFamily="18" charset="0"/>
              </a:rPr>
              <a:t>AI systems</a:t>
            </a:r>
            <a:r>
              <a:rPr lang="es-ES" sz="2000" dirty="0" smtClean="0">
                <a:cs typeface="Times" panose="02020603050405020304" pitchFamily="18" charset="0"/>
              </a:rPr>
              <a:t>?</a:t>
            </a:r>
            <a:endParaRPr lang="es-ES" sz="2000" dirty="0">
              <a:cs typeface="Times" panose="02020603050405020304" pitchFamily="18" charset="0"/>
            </a:endParaRPr>
          </a:p>
          <a:p>
            <a:pPr algn="just">
              <a:lnSpc>
                <a:spcPct val="120000"/>
              </a:lnSpc>
              <a:defRPr/>
            </a:pPr>
            <a:r>
              <a:rPr lang="es-ES" sz="2000" dirty="0">
                <a:cs typeface="Times" panose="02020603050405020304" pitchFamily="18" charset="0"/>
              </a:rPr>
              <a:t>RQ3: Are they developing or following ethical guidelines </a:t>
            </a:r>
            <a:r>
              <a:rPr lang="es-ES" sz="2000" dirty="0" smtClean="0">
                <a:cs typeface="Times" panose="02020603050405020304" pitchFamily="18" charset="0"/>
              </a:rPr>
              <a:t>for </a:t>
            </a:r>
            <a:r>
              <a:rPr lang="es-ES" sz="2000" dirty="0">
                <a:cs typeface="Times" panose="02020603050405020304" pitchFamily="18" charset="0"/>
              </a:rPr>
              <a:t>AI?</a:t>
            </a:r>
          </a:p>
          <a:p>
            <a:pPr algn="just">
              <a:lnSpc>
                <a:spcPct val="120000"/>
              </a:lnSpc>
              <a:defRPr/>
            </a:pPr>
            <a:r>
              <a:rPr lang="es-ES" sz="2000" dirty="0">
                <a:cs typeface="Times" panose="02020603050405020304" pitchFamily="18" charset="0"/>
              </a:rPr>
              <a:t>RQ4: What are the factors associated </a:t>
            </a:r>
            <a:r>
              <a:rPr lang="es-ES" sz="2000" dirty="0" smtClean="0">
                <a:cs typeface="Times" panose="02020603050405020304" pitchFamily="18" charset="0"/>
              </a:rPr>
              <a:t>with AI</a:t>
            </a:r>
            <a:r>
              <a:rPr lang="es-ES" sz="2000" dirty="0" smtClean="0">
                <a:cs typeface="Times" panose="02020603050405020304" pitchFamily="18" charset="0"/>
              </a:rPr>
              <a:t> </a:t>
            </a:r>
            <a:r>
              <a:rPr lang="es-ES" sz="2000" dirty="0">
                <a:cs typeface="Times" panose="02020603050405020304" pitchFamily="18" charset="0"/>
              </a:rPr>
              <a:t>activity or ethical approaches to AI?</a:t>
            </a:r>
          </a:p>
          <a:p>
            <a:pPr lvl="0" algn="just">
              <a:lnSpc>
                <a:spcPct val="150000"/>
              </a:lnSpc>
              <a:spcBef>
                <a:spcPts val="0"/>
              </a:spcBef>
              <a:defRPr/>
            </a:pPr>
            <a:endParaRPr lang="es-ES" sz="2000" dirty="0">
              <a:cs typeface="Times" panose="02020603050405020304" pitchFamily="18" charset="0"/>
            </a:endParaRPr>
          </a:p>
          <a:p>
            <a:pPr marL="4306888" lvl="0" algn="r">
              <a:lnSpc>
                <a:spcPct val="150000"/>
              </a:lnSpc>
              <a:spcBef>
                <a:spcPts val="0"/>
              </a:spcBef>
              <a:tabLst>
                <a:tab pos="3589338" algn="l"/>
                <a:tab pos="4127500" algn="l"/>
              </a:tabLst>
              <a:defRPr/>
            </a:pPr>
            <a:endParaRPr lang="es-ES" sz="1400" i="1" dirty="0"/>
          </a:p>
          <a:p>
            <a:endParaRPr lang="es-ES" dirty="0"/>
          </a:p>
        </p:txBody>
      </p:sp>
      <p:sp>
        <p:nvSpPr>
          <p:cNvPr id="4" name="CuadroTexto 3"/>
          <p:cNvSpPr txBox="1"/>
          <p:nvPr/>
        </p:nvSpPr>
        <p:spPr>
          <a:xfrm>
            <a:off x="1307506" y="608434"/>
            <a:ext cx="5007835" cy="523220"/>
          </a:xfrm>
          <a:prstGeom prst="rect">
            <a:avLst/>
          </a:prstGeom>
          <a:noFill/>
        </p:spPr>
        <p:txBody>
          <a:bodyPr wrap="square" rtlCol="0">
            <a:spAutoFit/>
          </a:bodyPr>
          <a:lstStyle/>
          <a:p>
            <a:pPr lvl="0" eaLnBrk="0" fontAlgn="base" hangingPunct="0">
              <a:spcBef>
                <a:spcPct val="0"/>
              </a:spcBef>
              <a:spcAft>
                <a:spcPct val="0"/>
              </a:spcAft>
              <a:defRPr/>
            </a:pPr>
            <a:r>
              <a:rPr lang="en-US" altLang="es-ES_tradnl" sz="2800" b="1" dirty="0">
                <a:solidFill>
                  <a:srgbClr val="002060"/>
                </a:solidFill>
              </a:rPr>
              <a:t>Research questions</a:t>
            </a: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1127EC-E813-480E-9766-8489B499E0C8}" type="slidenum">
              <a:rPr kumimoji="0" lang="es-E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s-E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20828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Recorte de pantalla"/>
          <p:cNvPicPr>
            <a:picLocks noChangeAspect="1"/>
          </p:cNvPicPr>
          <p:nvPr/>
        </p:nvPicPr>
        <p:blipFill rotWithShape="1">
          <a:blip r:embed="rId2">
            <a:extLst>
              <a:ext uri="{28A0092B-C50C-407E-A947-70E740481C1C}">
                <a14:useLocalDpi xmlns:a14="http://schemas.microsoft.com/office/drawing/2010/main" val="0"/>
              </a:ext>
            </a:extLst>
          </a:blip>
          <a:srcRect l="2116" t="962" r="76214" b="44463"/>
          <a:stretch/>
        </p:blipFill>
        <p:spPr>
          <a:xfrm>
            <a:off x="10049855" y="186381"/>
            <a:ext cx="1222048" cy="1367327"/>
          </a:xfrm>
          <a:prstGeom prst="rect">
            <a:avLst/>
          </a:prstGeom>
        </p:spPr>
      </p:pic>
      <p:sp>
        <p:nvSpPr>
          <p:cNvPr id="4" name="CuadroTexto 3"/>
          <p:cNvSpPr txBox="1"/>
          <p:nvPr/>
        </p:nvSpPr>
        <p:spPr>
          <a:xfrm>
            <a:off x="675118" y="608434"/>
            <a:ext cx="7554482" cy="523220"/>
          </a:xfrm>
          <a:prstGeom prst="rect">
            <a:avLst/>
          </a:prstGeom>
          <a:noFill/>
        </p:spPr>
        <p:txBody>
          <a:bodyPr wrap="square" rtlCol="0">
            <a:spAutoFit/>
          </a:bodyPr>
          <a:lstStyle/>
          <a:p>
            <a:pPr lvl="0" eaLnBrk="0" fontAlgn="base" hangingPunct="0">
              <a:spcBef>
                <a:spcPct val="0"/>
              </a:spcBef>
              <a:spcAft>
                <a:spcPct val="0"/>
              </a:spcAft>
              <a:defRPr/>
            </a:pPr>
            <a:r>
              <a:rPr lang="en-US" altLang="es-ES_tradnl" sz="2800" b="1" dirty="0" smtClean="0">
                <a:solidFill>
                  <a:srgbClr val="002060"/>
                </a:solidFill>
              </a:rPr>
              <a:t>Institutional </a:t>
            </a:r>
            <a:r>
              <a:rPr lang="en-US" altLang="es-ES_tradnl" sz="2800" b="1" dirty="0">
                <a:solidFill>
                  <a:srgbClr val="002060"/>
                </a:solidFill>
              </a:rPr>
              <a:t>context: AI discourse in </a:t>
            </a:r>
            <a:r>
              <a:rPr lang="en-US" altLang="es-ES_tradnl" sz="2800" b="1" dirty="0" smtClean="0">
                <a:solidFill>
                  <a:srgbClr val="002060"/>
                </a:solidFill>
              </a:rPr>
              <a:t>the EU</a:t>
            </a:r>
            <a:endParaRPr lang="es-ES" altLang="es-ES_tradnl" sz="2800" b="1" dirty="0">
              <a:solidFill>
                <a:srgbClr val="002060"/>
              </a:solidFill>
            </a:endParaRPr>
          </a:p>
        </p:txBody>
      </p:sp>
      <p:pic>
        <p:nvPicPr>
          <p:cNvPr id="6" name="Imagen 5"/>
          <p:cNvPicPr>
            <a:picLocks noChangeAspect="1"/>
          </p:cNvPicPr>
          <p:nvPr/>
        </p:nvPicPr>
        <p:blipFill rotWithShape="1">
          <a:blip r:embed="rId3" cstate="print">
            <a:extLst>
              <a:ext uri="{28A0092B-C50C-407E-A947-70E740481C1C}">
                <a14:useLocalDpi xmlns:a14="http://schemas.microsoft.com/office/drawing/2010/main" val="0"/>
              </a:ext>
            </a:extLst>
          </a:blip>
          <a:srcRect l="-1" t="25449" r="135" b="45729"/>
          <a:stretch/>
        </p:blipFill>
        <p:spPr>
          <a:xfrm>
            <a:off x="1502176" y="1710577"/>
            <a:ext cx="7383565" cy="3908755"/>
          </a:xfrm>
          <a:prstGeom prst="rect">
            <a:avLst/>
          </a:prstGeom>
        </p:spPr>
      </p:pic>
      <p:sp>
        <p:nvSpPr>
          <p:cNvPr id="7" name="CuadroTexto 6"/>
          <p:cNvSpPr txBox="1"/>
          <p:nvPr/>
        </p:nvSpPr>
        <p:spPr>
          <a:xfrm>
            <a:off x="4691641" y="6198255"/>
            <a:ext cx="6255522" cy="523220"/>
          </a:xfrm>
          <a:prstGeom prst="rect">
            <a:avLst/>
          </a:prstGeom>
          <a:noFill/>
        </p:spPr>
        <p:txBody>
          <a:bodyPr wrap="square" rtlCol="0">
            <a:spAutoFit/>
          </a:bodyPr>
          <a:lstStyle/>
          <a:p>
            <a:pPr algn="r"/>
            <a:r>
              <a:rPr lang="es-ES" sz="1400" i="1" dirty="0" err="1" smtClean="0"/>
              <a:t>European</a:t>
            </a:r>
            <a:r>
              <a:rPr lang="es-ES" sz="1400" i="1" dirty="0" smtClean="0"/>
              <a:t> </a:t>
            </a:r>
            <a:r>
              <a:rPr lang="es-ES" sz="1400" i="1" dirty="0" err="1" smtClean="0"/>
              <a:t>Commission</a:t>
            </a:r>
            <a:r>
              <a:rPr lang="es-ES" sz="1400" i="1" dirty="0"/>
              <a:t> </a:t>
            </a:r>
            <a:r>
              <a:rPr lang="es-ES" sz="1400" i="1" dirty="0" smtClean="0"/>
              <a:t>(2018). </a:t>
            </a:r>
          </a:p>
          <a:p>
            <a:r>
              <a:rPr lang="es-ES" sz="1400" i="1" dirty="0" err="1" smtClean="0"/>
              <a:t>Ethics</a:t>
            </a:r>
            <a:r>
              <a:rPr lang="es-ES" sz="1400" i="1" dirty="0" smtClean="0"/>
              <a:t> </a:t>
            </a:r>
            <a:r>
              <a:rPr lang="es-ES" sz="1400" i="1" dirty="0" err="1" smtClean="0"/>
              <a:t>Guidelines</a:t>
            </a:r>
            <a:r>
              <a:rPr lang="es-ES" sz="1400" i="1" dirty="0" smtClean="0"/>
              <a:t> </a:t>
            </a:r>
            <a:r>
              <a:rPr lang="es-ES" sz="1400" i="1" dirty="0" err="1" smtClean="0"/>
              <a:t>fo</a:t>
            </a:r>
            <a:r>
              <a:rPr lang="es-ES" sz="1400" i="1" dirty="0" smtClean="0"/>
              <a:t> </a:t>
            </a:r>
            <a:r>
              <a:rPr lang="es-ES" sz="1400" i="1" dirty="0" err="1" smtClean="0"/>
              <a:t>Trustworthy</a:t>
            </a:r>
            <a:r>
              <a:rPr lang="es-ES" sz="1400" i="1" dirty="0" smtClean="0"/>
              <a:t> AI. High-</a:t>
            </a:r>
            <a:r>
              <a:rPr lang="es-ES" sz="1400" i="1" dirty="0" err="1" smtClean="0"/>
              <a:t>Level</a:t>
            </a:r>
            <a:r>
              <a:rPr lang="es-ES" sz="1400" i="1" dirty="0" smtClean="0"/>
              <a:t> </a:t>
            </a:r>
            <a:r>
              <a:rPr lang="es-ES" sz="1400" i="1" dirty="0" err="1" smtClean="0"/>
              <a:t>Expert</a:t>
            </a:r>
            <a:r>
              <a:rPr lang="es-ES" sz="1400" i="1" dirty="0" smtClean="0"/>
              <a:t> </a:t>
            </a:r>
            <a:r>
              <a:rPr lang="es-ES" sz="1400" i="1" dirty="0" err="1" smtClean="0"/>
              <a:t>group</a:t>
            </a:r>
            <a:r>
              <a:rPr lang="es-ES" sz="1400" i="1" dirty="0" smtClean="0"/>
              <a:t> </a:t>
            </a:r>
            <a:r>
              <a:rPr lang="es-ES" sz="1400" i="1" dirty="0" err="1" smtClean="0"/>
              <a:t>on</a:t>
            </a:r>
            <a:r>
              <a:rPr lang="es-ES" sz="1400" i="1" dirty="0" smtClean="0"/>
              <a:t> Artificial </a:t>
            </a:r>
            <a:r>
              <a:rPr lang="es-ES" sz="1400" i="1" dirty="0" err="1" smtClean="0"/>
              <a:t>Intelligence</a:t>
            </a:r>
            <a:endParaRPr lang="es-ES" sz="1400" i="1" dirty="0"/>
          </a:p>
        </p:txBody>
      </p:sp>
      <p:sp>
        <p:nvSpPr>
          <p:cNvPr id="5" name="Marcador de número de diapositiva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1127EC-E813-480E-9766-8489B499E0C8}" type="slidenum">
              <a:rPr kumimoji="0" lang="es-E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s-E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76409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Recorte de pantalla"/>
          <p:cNvPicPr>
            <a:picLocks noChangeAspect="1"/>
          </p:cNvPicPr>
          <p:nvPr/>
        </p:nvPicPr>
        <p:blipFill rotWithShape="1">
          <a:blip r:embed="rId2">
            <a:extLst>
              <a:ext uri="{28A0092B-C50C-407E-A947-70E740481C1C}">
                <a14:useLocalDpi xmlns:a14="http://schemas.microsoft.com/office/drawing/2010/main" val="0"/>
              </a:ext>
            </a:extLst>
          </a:blip>
          <a:srcRect l="2116" t="962" r="76214" b="44463"/>
          <a:stretch/>
        </p:blipFill>
        <p:spPr>
          <a:xfrm>
            <a:off x="10049855" y="186381"/>
            <a:ext cx="1222048" cy="1367327"/>
          </a:xfrm>
          <a:prstGeom prst="rect">
            <a:avLst/>
          </a:prstGeom>
        </p:spPr>
      </p:pic>
      <p:sp>
        <p:nvSpPr>
          <p:cNvPr id="2" name="Subtítulo 1"/>
          <p:cNvSpPr>
            <a:spLocks noGrp="1"/>
          </p:cNvSpPr>
          <p:nvPr>
            <p:ph type="subTitle" idx="1"/>
          </p:nvPr>
        </p:nvSpPr>
        <p:spPr>
          <a:xfrm>
            <a:off x="752029" y="1751888"/>
            <a:ext cx="10297683" cy="4828373"/>
          </a:xfrm>
        </p:spPr>
        <p:txBody>
          <a:bodyPr>
            <a:normAutofit/>
          </a:bodyPr>
          <a:lstStyle/>
          <a:p>
            <a:pPr algn="just">
              <a:lnSpc>
                <a:spcPct val="120000"/>
              </a:lnSpc>
            </a:pPr>
            <a:r>
              <a:rPr lang="en-US" sz="2000" dirty="0"/>
              <a:t>U</a:t>
            </a:r>
            <a:r>
              <a:rPr lang="en-US" sz="2000" dirty="0" smtClean="0"/>
              <a:t>sing </a:t>
            </a:r>
            <a:r>
              <a:rPr lang="en-US" sz="2000" dirty="0"/>
              <a:t>the lens of legitimacy theory the study explores information about AI activities and ethical principles </a:t>
            </a:r>
            <a:r>
              <a:rPr lang="en-US" sz="2000" dirty="0" smtClean="0"/>
              <a:t>that </a:t>
            </a:r>
            <a:r>
              <a:rPr lang="en-US" sz="2000" dirty="0"/>
              <a:t>companies listed in the Eurozone include in their annual and/or sustainability reports and investigates what factors could explain these practices</a:t>
            </a:r>
            <a:r>
              <a:rPr lang="en-US" sz="2000" dirty="0" smtClean="0"/>
              <a:t>.</a:t>
            </a:r>
          </a:p>
          <a:p>
            <a:pPr algn="just">
              <a:lnSpc>
                <a:spcPct val="120000"/>
              </a:lnSpc>
            </a:pPr>
            <a:r>
              <a:rPr lang="en-US" sz="2000" dirty="0"/>
              <a:t>Legitimacy theory provides a robust interpretation of corporate </a:t>
            </a:r>
            <a:r>
              <a:rPr lang="en-US" sz="2000" dirty="0" smtClean="0"/>
              <a:t>behavior </a:t>
            </a:r>
            <a:r>
              <a:rPr lang="en-US" sz="2000" dirty="0"/>
              <a:t>in aligning to society norms, beliefs, and values, and in gaining social acceptance from stakeholders. To exploit their legitimacy strategy, companies should voluntarily report financial and non-financial information, in line with the expectations of society. </a:t>
            </a:r>
            <a:endParaRPr lang="en-US" sz="2000" dirty="0" smtClean="0"/>
          </a:p>
          <a:p>
            <a:pPr algn="just">
              <a:lnSpc>
                <a:spcPct val="120000"/>
              </a:lnSpc>
            </a:pPr>
            <a:r>
              <a:rPr lang="en-US" sz="2000" dirty="0" smtClean="0"/>
              <a:t>However</a:t>
            </a:r>
            <a:r>
              <a:rPr lang="en-US" sz="2000" dirty="0"/>
              <a:t>, the literature </a:t>
            </a:r>
            <a:r>
              <a:rPr lang="en-US" sz="2000" dirty="0" smtClean="0"/>
              <a:t>(</a:t>
            </a:r>
            <a:r>
              <a:rPr lang="en-US" sz="2000" dirty="0"/>
              <a:t>e.g. Campbell et al., 2003;  De </a:t>
            </a:r>
            <a:r>
              <a:rPr lang="en-US" sz="2000" dirty="0" err="1"/>
              <a:t>Villers</a:t>
            </a:r>
            <a:r>
              <a:rPr lang="en-US" sz="2000" dirty="0"/>
              <a:t> and Van </a:t>
            </a:r>
            <a:r>
              <a:rPr lang="en-US" sz="2000" dirty="0" err="1"/>
              <a:t>Staden</a:t>
            </a:r>
            <a:r>
              <a:rPr lang="en-US" sz="2000" dirty="0"/>
              <a:t>, 2006; </a:t>
            </a:r>
            <a:r>
              <a:rPr lang="en-US" sz="2000" dirty="0" err="1"/>
              <a:t>Bonsón</a:t>
            </a:r>
            <a:r>
              <a:rPr lang="en-US" sz="2000" dirty="0"/>
              <a:t> and Flores, 2011; </a:t>
            </a:r>
            <a:r>
              <a:rPr lang="en-US" sz="2000" dirty="0" err="1"/>
              <a:t>Bonsón</a:t>
            </a:r>
            <a:r>
              <a:rPr lang="en-US" sz="2000" dirty="0"/>
              <a:t> and </a:t>
            </a:r>
            <a:r>
              <a:rPr lang="en-US" sz="2000" dirty="0" err="1"/>
              <a:t>Bednárová</a:t>
            </a:r>
            <a:r>
              <a:rPr lang="en-US" sz="2000" dirty="0"/>
              <a:t>, 2013; Hahn and </a:t>
            </a:r>
            <a:r>
              <a:rPr lang="en-US" sz="2000" dirty="0" err="1"/>
              <a:t>Kuhnen</a:t>
            </a:r>
            <a:r>
              <a:rPr lang="en-US" sz="2000" dirty="0"/>
              <a:t>, 2013; </a:t>
            </a:r>
            <a:r>
              <a:rPr lang="en-US" sz="2000" dirty="0" err="1"/>
              <a:t>Solikhah</a:t>
            </a:r>
            <a:r>
              <a:rPr lang="en-US" sz="2000" dirty="0"/>
              <a:t>, 2016; </a:t>
            </a:r>
            <a:r>
              <a:rPr lang="en-US" sz="2000" dirty="0" err="1"/>
              <a:t>Lamboglia</a:t>
            </a:r>
            <a:r>
              <a:rPr lang="en-US" sz="2000" dirty="0"/>
              <a:t> et al., 2018; Nielsen and Thomsen, 2018) mainly focuses on the role of legitimacy in non-financial information such as Corporate Social Responsibility (CSR), but largely ignores AI </a:t>
            </a:r>
            <a:r>
              <a:rPr lang="en-US" sz="2000" dirty="0" smtClean="0"/>
              <a:t>discourse.</a:t>
            </a:r>
            <a:endParaRPr lang="es-ES" dirty="0"/>
          </a:p>
        </p:txBody>
      </p:sp>
      <p:sp>
        <p:nvSpPr>
          <p:cNvPr id="4" name="CuadroTexto 3"/>
          <p:cNvSpPr txBox="1"/>
          <p:nvPr/>
        </p:nvSpPr>
        <p:spPr>
          <a:xfrm>
            <a:off x="752029" y="608434"/>
            <a:ext cx="5537676" cy="523220"/>
          </a:xfrm>
          <a:prstGeom prst="rect">
            <a:avLst/>
          </a:prstGeom>
          <a:noFill/>
        </p:spPr>
        <p:txBody>
          <a:bodyPr wrap="square" rtlCol="0">
            <a:spAutoFit/>
          </a:bodyPr>
          <a:lstStyle/>
          <a:p>
            <a:pPr lvl="0" eaLnBrk="0" fontAlgn="base" hangingPunct="0">
              <a:spcBef>
                <a:spcPct val="0"/>
              </a:spcBef>
              <a:spcAft>
                <a:spcPct val="0"/>
              </a:spcAft>
              <a:defRPr/>
            </a:pPr>
            <a:r>
              <a:rPr lang="en-US" altLang="es-ES_tradnl" sz="2800" b="1" dirty="0" smtClean="0">
                <a:solidFill>
                  <a:srgbClr val="002060"/>
                </a:solidFill>
              </a:rPr>
              <a:t>Legitimacy theory and disclosure</a:t>
            </a:r>
            <a:endParaRPr lang="en-US" altLang="es-ES_tradnl" sz="2800" b="1" dirty="0">
              <a:solidFill>
                <a:srgbClr val="002060"/>
              </a:solidFill>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1127EC-E813-480E-9766-8489B499E0C8}" type="slidenum">
              <a:rPr kumimoji="0" lang="es-E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s-E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99364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Recorte de pantalla"/>
          <p:cNvPicPr>
            <a:picLocks noChangeAspect="1"/>
          </p:cNvPicPr>
          <p:nvPr/>
        </p:nvPicPr>
        <p:blipFill rotWithShape="1">
          <a:blip r:embed="rId2">
            <a:extLst>
              <a:ext uri="{28A0092B-C50C-407E-A947-70E740481C1C}">
                <a14:useLocalDpi xmlns:a14="http://schemas.microsoft.com/office/drawing/2010/main" val="0"/>
              </a:ext>
            </a:extLst>
          </a:blip>
          <a:srcRect l="2116" t="962" r="76214" b="44463"/>
          <a:stretch/>
        </p:blipFill>
        <p:spPr>
          <a:xfrm>
            <a:off x="10049855" y="186381"/>
            <a:ext cx="1222048" cy="1367327"/>
          </a:xfrm>
          <a:prstGeom prst="rect">
            <a:avLst/>
          </a:prstGeom>
        </p:spPr>
      </p:pic>
      <p:sp>
        <p:nvSpPr>
          <p:cNvPr id="2" name="Subtítulo 1"/>
          <p:cNvSpPr>
            <a:spLocks noGrp="1"/>
          </p:cNvSpPr>
          <p:nvPr>
            <p:ph type="subTitle" idx="1"/>
          </p:nvPr>
        </p:nvSpPr>
        <p:spPr>
          <a:xfrm>
            <a:off x="752029" y="1751888"/>
            <a:ext cx="10297683" cy="4828373"/>
          </a:xfrm>
        </p:spPr>
        <p:txBody>
          <a:bodyPr>
            <a:normAutofit/>
          </a:bodyPr>
          <a:lstStyle/>
          <a:p>
            <a:pPr algn="just">
              <a:lnSpc>
                <a:spcPct val="120000"/>
              </a:lnSpc>
            </a:pPr>
            <a:r>
              <a:rPr lang="en-US" sz="2000" dirty="0" smtClean="0"/>
              <a:t>Due </a:t>
            </a:r>
            <a:r>
              <a:rPr lang="en-US" sz="2000" dirty="0"/>
              <a:t>to the </a:t>
            </a:r>
            <a:r>
              <a:rPr lang="en-US" sz="2000" dirty="0" smtClean="0"/>
              <a:t>controversial </a:t>
            </a:r>
            <a:r>
              <a:rPr lang="en-US" sz="2000" dirty="0"/>
              <a:t>role of AI and its nature as an emerging technology, </a:t>
            </a:r>
            <a:r>
              <a:rPr lang="en-US" sz="2000" dirty="0" smtClean="0"/>
              <a:t>characterized </a:t>
            </a:r>
            <a:r>
              <a:rPr lang="en-US" sz="2000" dirty="0"/>
              <a:t>by ‘radical novelty, relatively fast growth, coherence, prominent impact, uncertainty, and ambiguity’ (</a:t>
            </a:r>
            <a:r>
              <a:rPr lang="en-US" sz="2000" dirty="0" err="1"/>
              <a:t>Rotolo</a:t>
            </a:r>
            <a:r>
              <a:rPr lang="en-US" sz="2000" dirty="0"/>
              <a:t> et al., </a:t>
            </a:r>
            <a:r>
              <a:rPr lang="en-US" sz="2000" dirty="0" smtClean="0"/>
              <a:t>2015), </a:t>
            </a:r>
            <a:r>
              <a:rPr lang="en-US" sz="2000" dirty="0"/>
              <a:t>many studies focus on its ethical implications. </a:t>
            </a:r>
            <a:endParaRPr lang="en-US" sz="2000" dirty="0" smtClean="0"/>
          </a:p>
          <a:p>
            <a:pPr algn="just">
              <a:lnSpc>
                <a:spcPct val="120000"/>
              </a:lnSpc>
            </a:pPr>
            <a:r>
              <a:rPr lang="en-US" sz="2000" dirty="0" smtClean="0"/>
              <a:t>Some </a:t>
            </a:r>
            <a:r>
              <a:rPr lang="en-US" sz="2000" dirty="0"/>
              <a:t>studies develop general theoretical frameworks of the ethical implications of AI starting from models built for emerging technologies (</a:t>
            </a:r>
            <a:r>
              <a:rPr lang="en-US" sz="2000" dirty="0" err="1"/>
              <a:t>Munoko</a:t>
            </a:r>
            <a:r>
              <a:rPr lang="en-US" sz="2000" dirty="0"/>
              <a:t> et al., </a:t>
            </a:r>
            <a:r>
              <a:rPr lang="en-US" sz="2000" dirty="0" smtClean="0"/>
              <a:t>2020; </a:t>
            </a:r>
            <a:r>
              <a:rPr lang="en-GB" sz="2000" dirty="0" smtClean="0"/>
              <a:t>Wright </a:t>
            </a:r>
            <a:r>
              <a:rPr lang="en-GB" sz="2000" dirty="0"/>
              <a:t>and Schultz, </a:t>
            </a:r>
            <a:r>
              <a:rPr lang="en-GB" sz="2000" dirty="0" smtClean="0"/>
              <a:t>2018; </a:t>
            </a:r>
            <a:r>
              <a:rPr lang="en-GB" sz="2000" dirty="0" err="1" smtClean="0"/>
              <a:t>Wieringa</a:t>
            </a:r>
            <a:r>
              <a:rPr lang="en-GB" sz="2000" dirty="0"/>
              <a:t>, 2020</a:t>
            </a:r>
            <a:r>
              <a:rPr lang="en-GB" sz="2000" dirty="0" smtClean="0"/>
              <a:t>).</a:t>
            </a:r>
          </a:p>
          <a:p>
            <a:pPr algn="just">
              <a:lnSpc>
                <a:spcPct val="120000"/>
              </a:lnSpc>
            </a:pPr>
            <a:r>
              <a:rPr lang="en-US" sz="2000" dirty="0" smtClean="0"/>
              <a:t>Most </a:t>
            </a:r>
            <a:r>
              <a:rPr lang="en-US" sz="2000" dirty="0"/>
              <a:t>existing ethical models of emerging technologies and AI propose a checklist of values or principles in line with the EU Guidelines </a:t>
            </a:r>
            <a:r>
              <a:rPr lang="en-US" sz="2000" dirty="0" smtClean="0"/>
              <a:t>(</a:t>
            </a:r>
            <a:r>
              <a:rPr lang="en-US" sz="2000" dirty="0" err="1"/>
              <a:t>Brey</a:t>
            </a:r>
            <a:r>
              <a:rPr lang="en-US" sz="2000" dirty="0"/>
              <a:t>, </a:t>
            </a:r>
            <a:r>
              <a:rPr lang="en-US" sz="2000" dirty="0" smtClean="0"/>
              <a:t>2012; </a:t>
            </a:r>
            <a:r>
              <a:rPr lang="en-US" sz="2000" dirty="0" err="1"/>
              <a:t>Munoko</a:t>
            </a:r>
            <a:r>
              <a:rPr lang="en-US" sz="2000" dirty="0"/>
              <a:t> et al., 2020</a:t>
            </a:r>
            <a:r>
              <a:rPr lang="en-US" sz="2000" dirty="0" smtClean="0"/>
              <a:t>).</a:t>
            </a:r>
            <a:endParaRPr lang="en-GB" sz="2000" dirty="0" smtClean="0"/>
          </a:p>
          <a:p>
            <a:pPr algn="just">
              <a:lnSpc>
                <a:spcPct val="120000"/>
              </a:lnSpc>
            </a:pPr>
            <a:r>
              <a:rPr lang="en-US" sz="2000" dirty="0" smtClean="0"/>
              <a:t> </a:t>
            </a:r>
            <a:r>
              <a:rPr lang="en-US" sz="2000" dirty="0"/>
              <a:t>However, research </a:t>
            </a:r>
            <a:r>
              <a:rPr lang="en-US" sz="2000" dirty="0" smtClean="0"/>
              <a:t>concerning </a:t>
            </a:r>
            <a:r>
              <a:rPr lang="en-US" sz="2000" dirty="0"/>
              <a:t>this topic is still at its infancy, mostly theoretical, and how various theoretical frameworks may be translated into ‘practical implementation of ethics into AI systems’ (</a:t>
            </a:r>
            <a:r>
              <a:rPr lang="en-US" sz="2000" dirty="0" err="1"/>
              <a:t>Vakkuri</a:t>
            </a:r>
            <a:r>
              <a:rPr lang="en-US" sz="2000" dirty="0"/>
              <a:t> and </a:t>
            </a:r>
            <a:r>
              <a:rPr lang="en-US" sz="2000" dirty="0" err="1"/>
              <a:t>Abrahamsson</a:t>
            </a:r>
            <a:r>
              <a:rPr lang="en-US" sz="2000" dirty="0"/>
              <a:t>, 2018) is still unclear. </a:t>
            </a:r>
            <a:endParaRPr lang="es-ES" sz="2000" dirty="0"/>
          </a:p>
        </p:txBody>
      </p:sp>
      <p:sp>
        <p:nvSpPr>
          <p:cNvPr id="4" name="CuadroTexto 3"/>
          <p:cNvSpPr txBox="1"/>
          <p:nvPr/>
        </p:nvSpPr>
        <p:spPr>
          <a:xfrm>
            <a:off x="752029" y="608434"/>
            <a:ext cx="5537676" cy="523220"/>
          </a:xfrm>
          <a:prstGeom prst="rect">
            <a:avLst/>
          </a:prstGeom>
          <a:noFill/>
        </p:spPr>
        <p:txBody>
          <a:bodyPr wrap="square" rtlCol="0">
            <a:spAutoFit/>
          </a:bodyPr>
          <a:lstStyle/>
          <a:p>
            <a:pPr lvl="0" eaLnBrk="0" fontAlgn="base" hangingPunct="0">
              <a:spcBef>
                <a:spcPct val="0"/>
              </a:spcBef>
              <a:spcAft>
                <a:spcPct val="0"/>
              </a:spcAft>
              <a:defRPr/>
            </a:pPr>
            <a:r>
              <a:rPr lang="en-US" altLang="es-ES_tradnl" sz="2800" b="1" dirty="0" smtClean="0">
                <a:solidFill>
                  <a:srgbClr val="002060"/>
                </a:solidFill>
              </a:rPr>
              <a:t>AI and ethics</a:t>
            </a:r>
            <a:endParaRPr lang="en-US" altLang="es-ES_tradnl" sz="2800" b="1" dirty="0">
              <a:solidFill>
                <a:srgbClr val="002060"/>
              </a:solidFill>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1127EC-E813-480E-9766-8489B499E0C8}" type="slidenum">
              <a:rPr kumimoji="0" lang="es-E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s-E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11644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Recorte de pantalla"/>
          <p:cNvPicPr>
            <a:picLocks noChangeAspect="1"/>
          </p:cNvPicPr>
          <p:nvPr/>
        </p:nvPicPr>
        <p:blipFill rotWithShape="1">
          <a:blip r:embed="rId2">
            <a:extLst>
              <a:ext uri="{28A0092B-C50C-407E-A947-70E740481C1C}">
                <a14:useLocalDpi xmlns:a14="http://schemas.microsoft.com/office/drawing/2010/main" val="0"/>
              </a:ext>
            </a:extLst>
          </a:blip>
          <a:srcRect l="2116" t="962" r="76214" b="44463"/>
          <a:stretch/>
        </p:blipFill>
        <p:spPr>
          <a:xfrm>
            <a:off x="10049855" y="186381"/>
            <a:ext cx="1222048" cy="1367327"/>
          </a:xfrm>
          <a:prstGeom prst="rect">
            <a:avLst/>
          </a:prstGeom>
        </p:spPr>
      </p:pic>
      <p:sp>
        <p:nvSpPr>
          <p:cNvPr id="2" name="Subtítulo 1"/>
          <p:cNvSpPr>
            <a:spLocks noGrp="1"/>
          </p:cNvSpPr>
          <p:nvPr>
            <p:ph type="subTitle" idx="1"/>
          </p:nvPr>
        </p:nvSpPr>
        <p:spPr>
          <a:xfrm>
            <a:off x="538385" y="1553708"/>
            <a:ext cx="10733518" cy="4828374"/>
          </a:xfrm>
        </p:spPr>
        <p:txBody>
          <a:bodyPr>
            <a:noAutofit/>
          </a:bodyPr>
          <a:lstStyle/>
          <a:p>
            <a:pPr algn="just">
              <a:lnSpc>
                <a:spcPct val="140000"/>
              </a:lnSpc>
            </a:pPr>
            <a:r>
              <a:rPr lang="es-ES" sz="2000" b="1" dirty="0" smtClean="0"/>
              <a:t>Company size.</a:t>
            </a:r>
            <a:r>
              <a:rPr lang="es-ES" sz="2000" dirty="0" smtClean="0"/>
              <a:t> </a:t>
            </a:r>
            <a:r>
              <a:rPr lang="en-US" sz="2000" dirty="0" smtClean="0"/>
              <a:t>In </a:t>
            </a:r>
            <a:r>
              <a:rPr lang="en-US" sz="2000" dirty="0"/>
              <a:t>general, large companies are more likely to disclose non-financial information and have a greater social impact. </a:t>
            </a:r>
            <a:r>
              <a:rPr lang="en-US" sz="2000" dirty="0" smtClean="0"/>
              <a:t>Hence, </a:t>
            </a:r>
            <a:r>
              <a:rPr lang="en-US" sz="2000" dirty="0"/>
              <a:t>the disclosure of AI information can be regarded as an instrument to reduce asymmetric information and ensure legitimacy by </a:t>
            </a:r>
            <a:r>
              <a:rPr lang="en-US" sz="2000" dirty="0" err="1"/>
              <a:t>signalling</a:t>
            </a:r>
            <a:r>
              <a:rPr lang="en-US" sz="2000" dirty="0"/>
              <a:t> AI efforts in corporate reports. </a:t>
            </a:r>
            <a:endParaRPr lang="en-US" sz="2000" dirty="0" smtClean="0"/>
          </a:p>
          <a:p>
            <a:pPr algn="just">
              <a:lnSpc>
                <a:spcPct val="140000"/>
              </a:lnSpc>
            </a:pPr>
            <a:r>
              <a:rPr lang="es-ES" sz="2000" b="1" dirty="0" smtClean="0"/>
              <a:t>Company sector</a:t>
            </a:r>
            <a:r>
              <a:rPr lang="es-ES" sz="2000" b="1" dirty="0"/>
              <a:t>.</a:t>
            </a:r>
            <a:r>
              <a:rPr lang="es-ES" sz="2000" dirty="0" smtClean="0"/>
              <a:t> </a:t>
            </a:r>
            <a:r>
              <a:rPr lang="en-US" sz="2000" dirty="0"/>
              <a:t>Companies belonging to Technology and Telecommunications industries are susceptible to AI problems. They typically face greater pressure from stakeholders to develop, deploy, and use trustworthy AI and disclose information about their AI activities</a:t>
            </a:r>
            <a:r>
              <a:rPr lang="en-US" sz="2000" dirty="0" smtClean="0"/>
              <a:t>.</a:t>
            </a:r>
          </a:p>
          <a:p>
            <a:pPr algn="just">
              <a:lnSpc>
                <a:spcPct val="140000"/>
              </a:lnSpc>
            </a:pPr>
            <a:r>
              <a:rPr lang="es-ES" sz="2000" b="1" dirty="0" smtClean="0"/>
              <a:t>Region of listing.</a:t>
            </a:r>
            <a:r>
              <a:rPr lang="es-ES" sz="2000" dirty="0" smtClean="0"/>
              <a:t> </a:t>
            </a:r>
            <a:r>
              <a:rPr lang="en-US" sz="2000" dirty="0">
                <a:latin typeface="Calibri" panose="020F0502020204030204" pitchFamily="34" charset="0"/>
                <a:cs typeface="Times New Roman" panose="02020603050405020304" pitchFamily="18" charset="0"/>
              </a:rPr>
              <a:t>In Europe, GDP per capita is higher in Northern countries than in Southern economies. Furthermore, according to recent studies and economic forecasts (</a:t>
            </a:r>
            <a:r>
              <a:rPr lang="en-US" sz="2000" dirty="0" err="1">
                <a:latin typeface="Calibri" panose="020F0502020204030204" pitchFamily="34" charset="0"/>
                <a:cs typeface="Times New Roman" panose="02020603050405020304" pitchFamily="18" charset="0"/>
              </a:rPr>
              <a:t>Pwc</a:t>
            </a:r>
            <a:r>
              <a:rPr lang="en-US" sz="2000" dirty="0">
                <a:latin typeface="Calibri" panose="020F0502020204030204" pitchFamily="34" charset="0"/>
                <a:cs typeface="Times New Roman" panose="02020603050405020304" pitchFamily="18" charset="0"/>
              </a:rPr>
              <a:t>, 2017), the impact of AI on GDP varies across regions. In Europe, it is expected to vary between Southern and Northern countries. In particular, rich countries are supposed to invest more in AI </a:t>
            </a:r>
            <a:r>
              <a:rPr lang="en-US" sz="2000" dirty="0" smtClean="0">
                <a:latin typeface="Calibri" panose="020F0502020204030204" pitchFamily="34" charset="0"/>
                <a:cs typeface="Times New Roman" panose="02020603050405020304" pitchFamily="18" charset="0"/>
              </a:rPr>
              <a:t>activities. </a:t>
            </a:r>
            <a:endParaRPr lang="es-ES" sz="2000" dirty="0"/>
          </a:p>
        </p:txBody>
      </p:sp>
      <p:sp>
        <p:nvSpPr>
          <p:cNvPr id="4" name="CuadroTexto 3"/>
          <p:cNvSpPr txBox="1"/>
          <p:nvPr/>
        </p:nvSpPr>
        <p:spPr>
          <a:xfrm>
            <a:off x="538385" y="470018"/>
            <a:ext cx="5776957" cy="523220"/>
          </a:xfrm>
          <a:prstGeom prst="rect">
            <a:avLst/>
          </a:prstGeom>
          <a:noFill/>
        </p:spPr>
        <p:txBody>
          <a:bodyPr wrap="square" rtlCol="0">
            <a:spAutoFit/>
          </a:bodyPr>
          <a:lstStyle/>
          <a:p>
            <a:pPr lvl="0" eaLnBrk="0" fontAlgn="base" hangingPunct="0">
              <a:spcBef>
                <a:spcPct val="0"/>
              </a:spcBef>
              <a:spcAft>
                <a:spcPct val="0"/>
              </a:spcAft>
              <a:defRPr/>
            </a:pPr>
            <a:r>
              <a:rPr lang="en-US" altLang="es-ES_tradnl" sz="2800" b="1">
                <a:solidFill>
                  <a:srgbClr val="002060"/>
                </a:solidFill>
                <a:latin typeface="Calibri" panose="020F0502020204030204" pitchFamily="34" charset="0"/>
                <a:ea typeface="ＭＳ Ｐゴシック" panose="020B0600070205080204" pitchFamily="34" charset="-128"/>
              </a:rPr>
              <a:t>Hypotheses </a:t>
            </a:r>
            <a:endParaRPr lang="en-US" altLang="es-ES_tradnl" sz="2800" b="1" dirty="0">
              <a:solidFill>
                <a:srgbClr val="002060"/>
              </a:solidFill>
              <a:latin typeface="Calibri" panose="020F0502020204030204" pitchFamily="34" charset="0"/>
              <a:ea typeface="ＭＳ Ｐゴシック" panose="020B0600070205080204" pitchFamily="34" charset="-128"/>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1127EC-E813-480E-9766-8489B499E0C8}" type="slidenum">
              <a:rPr kumimoji="0" lang="es-E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s-E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64946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Recorte de pantalla"/>
          <p:cNvPicPr>
            <a:picLocks noChangeAspect="1"/>
          </p:cNvPicPr>
          <p:nvPr/>
        </p:nvPicPr>
        <p:blipFill rotWithShape="1">
          <a:blip r:embed="rId2">
            <a:extLst>
              <a:ext uri="{28A0092B-C50C-407E-A947-70E740481C1C}">
                <a14:useLocalDpi xmlns:a14="http://schemas.microsoft.com/office/drawing/2010/main" val="0"/>
              </a:ext>
            </a:extLst>
          </a:blip>
          <a:srcRect l="2116" t="962" r="76214" b="44463"/>
          <a:stretch/>
        </p:blipFill>
        <p:spPr>
          <a:xfrm>
            <a:off x="10049855" y="186381"/>
            <a:ext cx="1222048" cy="1367327"/>
          </a:xfrm>
          <a:prstGeom prst="rect">
            <a:avLst/>
          </a:prstGeom>
        </p:spPr>
      </p:pic>
      <p:sp>
        <p:nvSpPr>
          <p:cNvPr id="4" name="CuadroTexto 3"/>
          <p:cNvSpPr txBox="1"/>
          <p:nvPr/>
        </p:nvSpPr>
        <p:spPr>
          <a:xfrm>
            <a:off x="700755" y="608434"/>
            <a:ext cx="5734228" cy="523220"/>
          </a:xfrm>
          <a:prstGeom prst="rect">
            <a:avLst/>
          </a:prstGeom>
          <a:noFill/>
        </p:spPr>
        <p:txBody>
          <a:bodyPr wrap="square" rtlCol="0">
            <a:spAutoFit/>
          </a:bodyPr>
          <a:lstStyle/>
          <a:p>
            <a:pPr lvl="0" eaLnBrk="0" fontAlgn="base" hangingPunct="0">
              <a:spcBef>
                <a:spcPct val="0"/>
              </a:spcBef>
              <a:spcAft>
                <a:spcPct val="0"/>
              </a:spcAft>
              <a:defRPr/>
            </a:pPr>
            <a:r>
              <a:rPr lang="en-US" altLang="es-ES_tradnl" sz="2800" b="1" dirty="0">
                <a:solidFill>
                  <a:srgbClr val="002060"/>
                </a:solidFill>
              </a:rPr>
              <a:t>Research design and </a:t>
            </a:r>
            <a:r>
              <a:rPr lang="en-US" altLang="es-ES_tradnl" sz="2800" b="1" dirty="0" smtClean="0">
                <a:solidFill>
                  <a:srgbClr val="002060"/>
                </a:solidFill>
              </a:rPr>
              <a:t>methodology </a:t>
            </a:r>
            <a:endParaRPr lang="en-US" altLang="es-ES_tradnl" sz="2800" b="1" dirty="0">
              <a:solidFill>
                <a:srgbClr val="002060"/>
              </a:solidFill>
              <a:latin typeface="Calibri" panose="020F0502020204030204" pitchFamily="34" charset="0"/>
              <a:ea typeface="ＭＳ Ｐゴシック" panose="020B0600070205080204" pitchFamily="34" charset="-128"/>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1127EC-E813-480E-9766-8489B499E0C8}" type="slidenum">
              <a:rPr kumimoji="0" lang="es-E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s-E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7" name="Immagine 6"/>
          <p:cNvPicPr>
            <a:picLocks noChangeAspect="1"/>
          </p:cNvPicPr>
          <p:nvPr/>
        </p:nvPicPr>
        <p:blipFill>
          <a:blip r:embed="rId3"/>
          <a:stretch>
            <a:fillRect/>
          </a:stretch>
        </p:blipFill>
        <p:spPr>
          <a:xfrm>
            <a:off x="700755" y="2215166"/>
            <a:ext cx="10571147" cy="3719130"/>
          </a:xfrm>
          <a:prstGeom prst="rect">
            <a:avLst/>
          </a:prstGeom>
        </p:spPr>
      </p:pic>
    </p:spTree>
    <p:extLst>
      <p:ext uri="{BB962C8B-B14F-4D97-AF65-F5344CB8AC3E}">
        <p14:creationId xmlns:p14="http://schemas.microsoft.com/office/powerpoint/2010/main" val="1489223502"/>
      </p:ext>
    </p:extLst>
  </p:cSld>
  <p:clrMapOvr>
    <a:masterClrMapping/>
  </p:clrMapOvr>
  <p:timing>
    <p:tnLst>
      <p:par>
        <p:cTn id="1" dur="indefinite" restart="never" nodeType="tmRoot"/>
      </p:par>
    </p:tnLst>
  </p:timing>
</p:sld>
</file>

<file path=ppt/theme/theme1.xml><?xml version="1.0" encoding="utf-8"?>
<a:theme xmlns:a="http://schemas.openxmlformats.org/drawingml/2006/main" name="2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4066</TotalTime>
  <Words>1920</Words>
  <Application>Microsoft Office PowerPoint</Application>
  <PresentationFormat>Widescreen</PresentationFormat>
  <Paragraphs>348</Paragraphs>
  <Slides>28</Slides>
  <Notes>0</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28</vt:i4>
      </vt:variant>
    </vt:vector>
  </HeadingPairs>
  <TitlesOfParts>
    <vt:vector size="35" baseType="lpstr">
      <vt:lpstr>MS PGothic</vt:lpstr>
      <vt:lpstr>Arial</vt:lpstr>
      <vt:lpstr>Calibri</vt:lpstr>
      <vt:lpstr>Calibri Light</vt:lpstr>
      <vt:lpstr>Times</vt:lpstr>
      <vt:lpstr>Times New Roman</vt:lpstr>
      <vt:lpstr>2_Tema de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David Perea</dc:creator>
  <cp:lastModifiedBy>Annalisa Loffredo</cp:lastModifiedBy>
  <cp:revision>228</cp:revision>
  <dcterms:created xsi:type="dcterms:W3CDTF">2019-06-06T11:21:19Z</dcterms:created>
  <dcterms:modified xsi:type="dcterms:W3CDTF">2020-09-14T17:00:18Z</dcterms:modified>
</cp:coreProperties>
</file>